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325" r:id="rId3"/>
    <p:sldId id="308" r:id="rId4"/>
    <p:sldId id="309" r:id="rId5"/>
    <p:sldId id="318" r:id="rId6"/>
    <p:sldId id="258" r:id="rId7"/>
    <p:sldId id="263" r:id="rId8"/>
    <p:sldId id="286" r:id="rId9"/>
    <p:sldId id="269" r:id="rId10"/>
    <p:sldId id="287" r:id="rId11"/>
    <p:sldId id="322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23" r:id="rId20"/>
    <p:sldId id="324" r:id="rId21"/>
    <p:sldId id="329" r:id="rId22"/>
    <p:sldId id="321" r:id="rId23"/>
    <p:sldId id="320" r:id="rId24"/>
    <p:sldId id="326" r:id="rId25"/>
    <p:sldId id="327" r:id="rId26"/>
    <p:sldId id="303" r:id="rId27"/>
    <p:sldId id="310" r:id="rId28"/>
    <p:sldId id="304" r:id="rId29"/>
    <p:sldId id="300" r:id="rId30"/>
    <p:sldId id="319" r:id="rId31"/>
    <p:sldId id="328" r:id="rId32"/>
    <p:sldId id="307" r:id="rId33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3997-92DB-4D3F-B29E-A0FA07302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D0448-FBC9-4B01-85E0-039465AC4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2BB13-EF4E-42D0-9E25-86B3ED71F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77F7-0259-48E0-A6CC-16404D165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4746F-EBF2-42BE-B6B4-66C6C9574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62ED-F002-4B20-934B-EEE3625F8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9498-9B80-48A4-AD9D-19E37AA9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FF11-49E5-4D16-8841-F7CC95D68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7AA55-0DCA-4733-A3D5-EE902E75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36FF-7115-4D0F-BE85-FDFF171FF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AD433-4059-4C0D-B757-882A8EC9F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86709-F9B6-427F-94BF-BE75264B6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2C7C3-328B-4D5B-B664-64C6615E0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9B36-7D53-495C-B463-CD42AC706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44D4-6927-4195-B9A3-D448A6443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A7D08CB-321E-4236-9133-B7FEFF205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18" r:id="rId2"/>
    <p:sldLayoutId id="2147483817" r:id="rId3"/>
    <p:sldLayoutId id="2147483816" r:id="rId4"/>
    <p:sldLayoutId id="2147483815" r:id="rId5"/>
    <p:sldLayoutId id="2147483814" r:id="rId6"/>
    <p:sldLayoutId id="2147483813" r:id="rId7"/>
    <p:sldLayoutId id="2147483812" r:id="rId8"/>
    <p:sldLayoutId id="2147483811" r:id="rId9"/>
    <p:sldLayoutId id="2147483810" r:id="rId10"/>
    <p:sldLayoutId id="2147483809" r:id="rId11"/>
    <p:sldLayoutId id="2147483808" r:id="rId12"/>
    <p:sldLayoutId id="2147483807" r:id="rId13"/>
    <p:sldLayoutId id="2147483820" r:id="rId14"/>
    <p:sldLayoutId id="2147483821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Intense observations of RR Lyr stars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Dr. F.-J. </a:t>
            </a:r>
            <a:r>
              <a:rPr lang="de-DE" dirty="0"/>
              <a:t>(</a:t>
            </a:r>
            <a:r>
              <a:rPr lang="de-DE" dirty="0" smtClean="0"/>
              <a:t>Josch) Hambsch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VVS, GEOS, BAV, AAVSO </a:t>
            </a:r>
            <a:endParaRPr lang="de-DE" dirty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ROAD in numbers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41338" y="1401763"/>
            <a:ext cx="8207375" cy="4114800"/>
          </a:xfrm>
        </p:spPr>
        <p:txBody>
          <a:bodyPr/>
          <a:lstStyle/>
          <a:p>
            <a:pPr eaLnBrk="1" hangingPunct="1"/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regular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> Aug. 1, 2011</a:t>
            </a:r>
          </a:p>
          <a:p>
            <a:pPr eaLnBrk="1" hangingPunct="1"/>
            <a:r>
              <a:rPr lang="de-DE" dirty="0" smtClean="0"/>
              <a:t>Clear </a:t>
            </a:r>
            <a:r>
              <a:rPr lang="de-DE" dirty="0" err="1" smtClean="0"/>
              <a:t>nights</a:t>
            </a:r>
            <a:r>
              <a:rPr lang="de-DE" dirty="0" smtClean="0"/>
              <a:t> (Aug 2011-July 2012 = 320)</a:t>
            </a:r>
          </a:p>
          <a:p>
            <a:pPr eaLnBrk="1" hangingPunct="1"/>
            <a:r>
              <a:rPr lang="de-DE" dirty="0" smtClean="0"/>
              <a:t>2012 = 319, 2013 so far more than 140</a:t>
            </a:r>
          </a:p>
          <a:p>
            <a:pPr eaLnBrk="1" hangingPunct="1"/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dirty="0" err="1" smtClean="0"/>
              <a:t>nights</a:t>
            </a:r>
            <a:r>
              <a:rPr lang="de-DE" dirty="0" smtClean="0"/>
              <a:t> =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nights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RR </a:t>
            </a:r>
            <a:r>
              <a:rPr lang="de-DE" dirty="0" err="1" smtClean="0"/>
              <a:t>Lyr</a:t>
            </a:r>
            <a:r>
              <a:rPr lang="de-DE" dirty="0" smtClean="0"/>
              <a:t> </a:t>
            </a:r>
            <a:r>
              <a:rPr lang="de-DE" dirty="0" err="1" smtClean="0"/>
              <a:t>observed</a:t>
            </a:r>
            <a:r>
              <a:rPr lang="de-DE" dirty="0" smtClean="0"/>
              <a:t> </a:t>
            </a:r>
            <a:r>
              <a:rPr lang="de-DE" dirty="0" err="1" smtClean="0"/>
              <a:t>intensively</a:t>
            </a:r>
            <a:r>
              <a:rPr lang="de-DE" dirty="0" smtClean="0"/>
              <a:t> </a:t>
            </a: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Northern </a:t>
            </a:r>
            <a:r>
              <a:rPr lang="de-DE" dirty="0" err="1" smtClean="0"/>
              <a:t>Hemisphere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NU </a:t>
            </a:r>
            <a:r>
              <a:rPr lang="de-DE" dirty="0" err="1" smtClean="0"/>
              <a:t>Aur</a:t>
            </a:r>
            <a:r>
              <a:rPr lang="de-DE" dirty="0" smtClean="0"/>
              <a:t>, VY </a:t>
            </a:r>
            <a:r>
              <a:rPr lang="de-DE" dirty="0" err="1" smtClean="0"/>
              <a:t>CrB</a:t>
            </a:r>
            <a:r>
              <a:rPr lang="de-DE" dirty="0" smtClean="0"/>
              <a:t>, DY </a:t>
            </a:r>
            <a:r>
              <a:rPr lang="de-DE" dirty="0" err="1" smtClean="0"/>
              <a:t>And</a:t>
            </a:r>
            <a:r>
              <a:rPr lang="de-DE" dirty="0" smtClean="0"/>
              <a:t>, CX </a:t>
            </a:r>
            <a:r>
              <a:rPr lang="de-DE" dirty="0" err="1" smtClean="0"/>
              <a:t>Lyr</a:t>
            </a:r>
            <a:r>
              <a:rPr lang="de-DE" dirty="0" smtClean="0"/>
              <a:t>, </a:t>
            </a: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NU </a:t>
            </a:r>
            <a:r>
              <a:rPr lang="en-US" dirty="0" err="1"/>
              <a:t>Aur</a:t>
            </a:r>
            <a:endParaRPr lang="en-U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743325"/>
            <a:ext cx="4859338" cy="3114675"/>
          </a:xfrm>
          <a:noFill/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716338"/>
            <a:ext cx="4427537" cy="3141662"/>
          </a:xfr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08625" y="0"/>
            <a:ext cx="33972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/>
              <a:t>E = 2455087.44 HJD</a:t>
            </a:r>
          </a:p>
          <a:p>
            <a:r>
              <a:rPr lang="de-DE"/>
              <a:t>P = </a:t>
            </a:r>
            <a:r>
              <a:rPr lang="en-US"/>
              <a:t>0.53940 +/- 0.00002 d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064250" y="2657475"/>
            <a:ext cx="22971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/>
              <a:t>Blazhko Effect !!</a:t>
            </a:r>
            <a:endParaRPr lang="en-US"/>
          </a:p>
        </p:txBody>
      </p:sp>
      <p:pic>
        <p:nvPicPr>
          <p:cNvPr id="18439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5219700" cy="3475038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250" cy="1143000"/>
          </a:xfrm>
        </p:spPr>
        <p:txBody>
          <a:bodyPr/>
          <a:lstStyle/>
          <a:p>
            <a:pPr algn="r">
              <a:defRPr/>
            </a:pPr>
            <a:r>
              <a:rPr lang="de-DE"/>
              <a:t>NU Aur</a:t>
            </a:r>
            <a:endParaRPr lang="en-US"/>
          </a:p>
        </p:txBody>
      </p:sp>
      <p:pic>
        <p:nvPicPr>
          <p:cNvPr id="1945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604000" cy="6858000"/>
          </a:xfrm>
          <a:noFill/>
        </p:spPr>
      </p:pic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6804025" y="3521075"/>
            <a:ext cx="212883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/>
              <a:t>Blazhko period </a:t>
            </a:r>
          </a:p>
          <a:p>
            <a:r>
              <a:rPr lang="de-DE"/>
              <a:t>114.7 d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VY </a:t>
            </a:r>
            <a:r>
              <a:rPr lang="en-US" dirty="0" err="1"/>
              <a:t>CrB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743325"/>
            <a:ext cx="4859338" cy="3114675"/>
          </a:xfrm>
          <a:noFill/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716338"/>
            <a:ext cx="4427537" cy="3141662"/>
          </a:xfr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508625" y="0"/>
            <a:ext cx="33972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/>
              <a:t>E = 2455602.945 HJD</a:t>
            </a:r>
          </a:p>
          <a:p>
            <a:r>
              <a:rPr lang="de-DE"/>
              <a:t>P = </a:t>
            </a:r>
            <a:r>
              <a:rPr lang="en-US"/>
              <a:t>0.46296 +/- 0.00008 d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64250" y="2657475"/>
            <a:ext cx="22971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/>
              <a:t>Blazhko Effect !!</a:t>
            </a:r>
            <a:endParaRPr lang="en-US"/>
          </a:p>
        </p:txBody>
      </p:sp>
      <p:pic>
        <p:nvPicPr>
          <p:cNvPr id="2048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5219700" cy="347503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381000"/>
            <a:ext cx="8350250" cy="1143000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VY CrB</a:t>
            </a:r>
            <a:endParaRPr lang="en-US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051675" y="3521075"/>
            <a:ext cx="212883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/>
              <a:t>Blazhko period </a:t>
            </a:r>
          </a:p>
          <a:p>
            <a:r>
              <a:rPr lang="de-DE"/>
              <a:t>33.4 d</a:t>
            </a:r>
            <a:endParaRPr lang="en-US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092950" cy="65913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DY And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743325"/>
            <a:ext cx="4859338" cy="3114675"/>
          </a:xfrm>
          <a:noFill/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716338"/>
            <a:ext cx="4427537" cy="3141662"/>
          </a:xfr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508625" y="0"/>
            <a:ext cx="29400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E = 2455470.615 HJD</a:t>
            </a:r>
          </a:p>
          <a:p>
            <a:r>
              <a:rPr lang="de-DE" dirty="0"/>
              <a:t>P = </a:t>
            </a:r>
            <a:r>
              <a:rPr lang="en-US" dirty="0"/>
              <a:t>0.5965 +/- 0.013 d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64250" y="2657475"/>
            <a:ext cx="22971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/>
              <a:t>Blazhko Effect !!</a:t>
            </a:r>
            <a:endParaRPr lang="en-US"/>
          </a:p>
        </p:txBody>
      </p:sp>
      <p:pic>
        <p:nvPicPr>
          <p:cNvPr id="2253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5219700" cy="3475038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81000"/>
            <a:ext cx="8350250" cy="1143000"/>
          </a:xfrm>
        </p:spPr>
        <p:txBody>
          <a:bodyPr/>
          <a:lstStyle/>
          <a:p>
            <a:pPr algn="r">
              <a:defRPr/>
            </a:pPr>
            <a:r>
              <a:rPr lang="de-DE" dirty="0"/>
              <a:t>DY And</a:t>
            </a:r>
            <a:endParaRPr lang="en-US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051675" y="3521075"/>
            <a:ext cx="212883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/>
              <a:t>Blazhko period </a:t>
            </a:r>
          </a:p>
          <a:p>
            <a:r>
              <a:rPr lang="de-DE"/>
              <a:t>224.8 d</a:t>
            </a:r>
            <a:endParaRPr lang="en-US"/>
          </a:p>
        </p:txBody>
      </p:sp>
      <p:pic>
        <p:nvPicPr>
          <p:cNvPr id="2355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092950" cy="65913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50250" cy="1143000"/>
          </a:xfrm>
        </p:spPr>
        <p:txBody>
          <a:bodyPr/>
          <a:lstStyle/>
          <a:p>
            <a:pPr algn="r">
              <a:defRPr/>
            </a:pPr>
            <a:r>
              <a:rPr lang="de-DE"/>
              <a:t>CX Lyr</a:t>
            </a:r>
            <a:endParaRPr 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7051675" y="3521075"/>
            <a:ext cx="212883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Blazhko period </a:t>
            </a:r>
          </a:p>
          <a:p>
            <a:r>
              <a:rPr lang="de-DE" dirty="0"/>
              <a:t>68.04 d</a:t>
            </a:r>
            <a:endParaRPr lang="en-US" dirty="0"/>
          </a:p>
        </p:txBody>
      </p:sp>
      <p:pic>
        <p:nvPicPr>
          <p:cNvPr id="2458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948488" cy="68214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ROAD Chile</a:t>
            </a:r>
          </a:p>
          <a:p>
            <a:endParaRPr lang="de-DE" dirty="0" smtClean="0"/>
          </a:p>
          <a:p>
            <a:r>
              <a:rPr lang="de-DE" dirty="0" smtClean="0"/>
              <a:t>V354Vir, AL </a:t>
            </a:r>
            <a:r>
              <a:rPr lang="de-DE" dirty="0" err="1" smtClean="0"/>
              <a:t>Pic</a:t>
            </a:r>
            <a:r>
              <a:rPr lang="de-DE" dirty="0" smtClean="0"/>
              <a:t>, V1820 </a:t>
            </a:r>
            <a:r>
              <a:rPr lang="de-DE" dirty="0" err="1" smtClean="0"/>
              <a:t>Ori</a:t>
            </a:r>
            <a:r>
              <a:rPr lang="de-DE" dirty="0" smtClean="0"/>
              <a:t>, V784 </a:t>
            </a:r>
            <a:r>
              <a:rPr lang="de-DE" dirty="0" err="1" smtClean="0"/>
              <a:t>Oph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Interest in RR </a:t>
            </a:r>
            <a:r>
              <a:rPr lang="de-DE" dirty="0" err="1" smtClean="0"/>
              <a:t>Lyr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endParaRPr lang="de-D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19216"/>
            <a:ext cx="8229600" cy="4495800"/>
          </a:xfrm>
        </p:spPr>
        <p:txBody>
          <a:bodyPr/>
          <a:lstStyle/>
          <a:p>
            <a:r>
              <a:rPr lang="de-DE" dirty="0" smtClean="0"/>
              <a:t>RR </a:t>
            </a:r>
            <a:r>
              <a:rPr lang="de-DE" dirty="0" err="1" smtClean="0"/>
              <a:t>Lyr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0.7 </a:t>
            </a:r>
            <a:r>
              <a:rPr lang="de-DE" dirty="0" err="1" smtClean="0"/>
              <a:t>M</a:t>
            </a:r>
            <a:r>
              <a:rPr lang="de-DE" baseline="-25000" dirty="0" err="1" smtClean="0"/>
              <a:t>sun</a:t>
            </a:r>
            <a:endParaRPr lang="de-DE" baseline="-25000" dirty="0" smtClean="0"/>
          </a:p>
          <a:p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giants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Helium </a:t>
            </a:r>
            <a:r>
              <a:rPr lang="de-DE" dirty="0" err="1" smtClean="0"/>
              <a:t>core</a:t>
            </a:r>
            <a:r>
              <a:rPr lang="de-DE" dirty="0" smtClean="0"/>
              <a:t> </a:t>
            </a:r>
            <a:r>
              <a:rPr lang="de-DE" dirty="0" err="1" smtClean="0"/>
              <a:t>burning</a:t>
            </a:r>
            <a:endParaRPr lang="de-DE" dirty="0" smtClean="0"/>
          </a:p>
          <a:p>
            <a:r>
              <a:rPr lang="de-DE" dirty="0" smtClean="0"/>
              <a:t>Radial </a:t>
            </a:r>
            <a:r>
              <a:rPr lang="de-DE" dirty="0" err="1" smtClean="0"/>
              <a:t>pulsators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1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endParaRPr lang="de-DE" dirty="0" smtClean="0"/>
          </a:p>
          <a:p>
            <a:r>
              <a:rPr lang="de-DE" dirty="0" smtClean="0"/>
              <a:t>Light </a:t>
            </a:r>
            <a:r>
              <a:rPr lang="de-DE" dirty="0" err="1" smtClean="0"/>
              <a:t>curve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 mag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endParaRPr lang="de-DE" dirty="0" smtClean="0"/>
          </a:p>
          <a:p>
            <a:r>
              <a:rPr lang="de-DE" dirty="0" smtClean="0"/>
              <a:t>Light </a:t>
            </a:r>
            <a:r>
              <a:rPr lang="de-DE" dirty="0" err="1" smtClean="0"/>
              <a:t>curve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r>
              <a:rPr lang="de-DE" dirty="0" smtClean="0"/>
              <a:t> different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RRab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RRc</a:t>
            </a:r>
            <a:r>
              <a:rPr lang="de-DE" dirty="0" smtClean="0"/>
              <a:t> </a:t>
            </a:r>
            <a:r>
              <a:rPr lang="de-DE" dirty="0" err="1" smtClean="0"/>
              <a:t>Lyr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endParaRPr lang="de-DE" dirty="0" smtClean="0"/>
          </a:p>
          <a:p>
            <a:r>
              <a:rPr lang="de-DE" dirty="0" err="1" smtClean="0"/>
              <a:t>Many</a:t>
            </a:r>
            <a:r>
              <a:rPr lang="de-DE" dirty="0" smtClean="0"/>
              <a:t> RR </a:t>
            </a:r>
            <a:r>
              <a:rPr lang="de-DE" dirty="0" err="1" smtClean="0"/>
              <a:t>Lyr</a:t>
            </a:r>
            <a:r>
              <a:rPr lang="de-DE" dirty="0" smtClean="0"/>
              <a:t> </a:t>
            </a:r>
            <a:r>
              <a:rPr lang="de-DE" dirty="0" err="1" smtClean="0"/>
              <a:t>stars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additional </a:t>
            </a:r>
            <a:r>
              <a:rPr lang="de-DE" dirty="0" err="1" smtClean="0"/>
              <a:t>variability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err="1" smtClean="0"/>
              <a:t>Blazhko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	V354Vir</a:t>
            </a:r>
            <a:br>
              <a:rPr lang="de-DE" dirty="0" smtClean="0"/>
            </a:br>
            <a:r>
              <a:rPr lang="de-DE" dirty="0" smtClean="0"/>
              <a:t> 2012-13</a:t>
            </a:r>
            <a:endParaRPr lang="en-US" dirty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48400" cy="417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578225"/>
            <a:ext cx="4859337" cy="3279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V354 Vir</a:t>
            </a:r>
            <a:endParaRPr lang="en-US" dirty="0"/>
          </a:p>
        </p:txBody>
      </p:sp>
      <p:pic>
        <p:nvPicPr>
          <p:cNvPr id="1026" name="Picture 2" descr="C:\Users\haus\AppData\Local\Microsoft\Windows Live Mail\WLMDSS.tmp\WLMC99F.tmp\V0354 Vir O-C and Mag at Max V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79921"/>
            <a:ext cx="9144000" cy="52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81244" y="294585"/>
            <a:ext cx="177484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Blazhko period </a:t>
            </a:r>
          </a:p>
          <a:p>
            <a:r>
              <a:rPr lang="de-DE" dirty="0" smtClean="0"/>
              <a:t>88.7</a:t>
            </a:r>
            <a:r>
              <a:rPr lang="de-DE" dirty="0" smtClean="0"/>
              <a:t> </a:t>
            </a:r>
            <a:r>
              <a:rPr lang="de-DE" dirty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5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6248400" cy="417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AL Pic</a:t>
            </a:r>
            <a:endParaRPr lang="en-US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257550"/>
            <a:ext cx="5334000" cy="360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78850" cy="1143000"/>
          </a:xfrm>
        </p:spPr>
        <p:txBody>
          <a:bodyPr/>
          <a:lstStyle/>
          <a:p>
            <a:pPr algn="r">
              <a:defRPr/>
            </a:pPr>
            <a:r>
              <a:rPr lang="de-DE" dirty="0" smtClean="0"/>
              <a:t>AL Pic</a:t>
            </a:r>
            <a:endParaRPr lang="en-US" dirty="0"/>
          </a:p>
        </p:txBody>
      </p:sp>
      <p:pic>
        <p:nvPicPr>
          <p:cNvPr id="28675" name="Picture 2" descr="C:\Users\haus\AppData\Local\Microsoft\Windows Live Mail\WLMDSS.tmp\WLM3DD6.tmp\AL Pic Folded (O-C) and Mag at Max V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35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227888" y="3521075"/>
            <a:ext cx="1776412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/>
              <a:t>Blazhko period </a:t>
            </a:r>
          </a:p>
          <a:p>
            <a:r>
              <a:rPr lang="de-DE"/>
              <a:t>32.4 d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V784Oph</a:t>
            </a:r>
            <a:endParaRPr lang="de-DE" dirty="0"/>
          </a:p>
        </p:txBody>
      </p:sp>
      <p:pic>
        <p:nvPicPr>
          <p:cNvPr id="4" name="Picture 1" descr="PulsationPhaseV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7286675" cy="500066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14480" y="285728"/>
            <a:ext cx="3309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 dirty="0"/>
              <a:t>E = </a:t>
            </a:r>
            <a:r>
              <a:rPr lang="en-US" dirty="0" smtClean="0"/>
              <a:t>2456047.7942</a:t>
            </a:r>
            <a:r>
              <a:rPr lang="de-DE" dirty="0" smtClean="0"/>
              <a:t> </a:t>
            </a:r>
            <a:r>
              <a:rPr lang="de-DE" dirty="0"/>
              <a:t>HJD</a:t>
            </a:r>
          </a:p>
          <a:p>
            <a:r>
              <a:rPr lang="de-DE" dirty="0"/>
              <a:t>P = </a:t>
            </a:r>
            <a:r>
              <a:rPr lang="en-US" dirty="0"/>
              <a:t>0.6033557 </a:t>
            </a:r>
            <a:r>
              <a:rPr lang="en-US" dirty="0" smtClean="0"/>
              <a:t>+/- </a:t>
            </a:r>
            <a:r>
              <a:rPr lang="en-US" dirty="0"/>
              <a:t>0.0000078</a:t>
            </a:r>
            <a:r>
              <a:rPr lang="en-US" dirty="0" smtClean="0"/>
              <a:t>d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520" y="116632"/>
            <a:ext cx="8229600" cy="1143000"/>
          </a:xfrm>
        </p:spPr>
        <p:txBody>
          <a:bodyPr/>
          <a:lstStyle/>
          <a:p>
            <a:pPr algn="r"/>
            <a:r>
              <a:rPr lang="de-DE" dirty="0" smtClean="0"/>
              <a:t>V784Oph</a:t>
            </a:r>
            <a:endParaRPr lang="de-DE" dirty="0"/>
          </a:p>
        </p:txBody>
      </p:sp>
      <p:sp>
        <p:nvSpPr>
          <p:cNvPr id="7" name="Tekstvak 6"/>
          <p:cNvSpPr txBox="1"/>
          <p:nvPr/>
        </p:nvSpPr>
        <p:spPr>
          <a:xfrm>
            <a:off x="2351724" y="5615637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Blazhko</a:t>
            </a:r>
            <a:r>
              <a:rPr lang="de-DE" dirty="0" smtClean="0"/>
              <a:t> </a:t>
            </a:r>
            <a:r>
              <a:rPr lang="de-DE" dirty="0" err="1" smtClean="0"/>
              <a:t>periods</a:t>
            </a:r>
            <a:r>
              <a:rPr lang="de-DE" dirty="0" smtClean="0"/>
              <a:t> 24.51 d </a:t>
            </a:r>
            <a:r>
              <a:rPr lang="de-DE" dirty="0" err="1" smtClean="0"/>
              <a:t>and</a:t>
            </a:r>
            <a:r>
              <a:rPr lang="de-DE" dirty="0" smtClean="0"/>
              <a:t> 34.70 d</a:t>
            </a:r>
            <a:endParaRPr lang="de-DE" dirty="0"/>
          </a:p>
        </p:txBody>
      </p:sp>
      <p:pic>
        <p:nvPicPr>
          <p:cNvPr id="1026" name="Picture 2" descr="C:\Users\haus\AppData\Local\Microsoft\Windows Live Mail\WLMDSS.tmp\WLME3AE.tmp\V0784 Oph O-C and MagAtMa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980728"/>
            <a:ext cx="9144000" cy="45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V1820 Ori</a:t>
            </a:r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11188" y="1773238"/>
            <a:ext cx="8208962" cy="4114800"/>
          </a:xfrm>
        </p:spPr>
        <p:txBody>
          <a:bodyPr/>
          <a:lstStyle/>
          <a:p>
            <a:r>
              <a:rPr lang="en-US" sz="2800" smtClean="0"/>
              <a:t>V1820 Ori is a RR Lyrae star of type RRab</a:t>
            </a:r>
          </a:p>
          <a:p>
            <a:r>
              <a:rPr lang="en-US" sz="2800" smtClean="0"/>
              <a:t>Period: (0.479078 +/- 0.000032) d</a:t>
            </a:r>
          </a:p>
          <a:p>
            <a:r>
              <a:rPr lang="en-US" sz="2800" smtClean="0"/>
              <a:t>Strong Blazhko effect </a:t>
            </a:r>
          </a:p>
          <a:p>
            <a:pPr lvl="1"/>
            <a:r>
              <a:rPr lang="en-US" sz="2400" smtClean="0"/>
              <a:t>Blazhko amplitude modulation of 0.85 mag</a:t>
            </a:r>
          </a:p>
          <a:p>
            <a:pPr lvl="1"/>
            <a:r>
              <a:rPr lang="en-US" sz="2400" smtClean="0"/>
              <a:t>Blazhko phase modulation 30% of pulsation period</a:t>
            </a:r>
          </a:p>
          <a:p>
            <a:r>
              <a:rPr lang="en-US" sz="2800" smtClean="0"/>
              <a:t>Blazhko period: 27.89 d</a:t>
            </a:r>
          </a:p>
          <a:p>
            <a:r>
              <a:rPr lang="de-DE" sz="2800" smtClean="0"/>
              <a:t>Variable Blazhko period!!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GSC0125-0449</a:t>
            </a:r>
            <a:br>
              <a:rPr lang="de-DE" dirty="0" smtClean="0"/>
            </a:br>
            <a:r>
              <a:rPr lang="de-DE" dirty="0" smtClean="0"/>
              <a:t>New Mexico</a:t>
            </a:r>
            <a:endParaRPr lang="en-US" dirty="0"/>
          </a:p>
        </p:txBody>
      </p:sp>
      <p:pic>
        <p:nvPicPr>
          <p:cNvPr id="3072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40088" y="2292350"/>
            <a:ext cx="5903912" cy="4565650"/>
          </a:xfrm>
          <a:noFill/>
        </p:spPr>
      </p:pic>
      <p:pic>
        <p:nvPicPr>
          <p:cNvPr id="3072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3810000" cy="2825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de-DE" smtClean="0"/>
              <a:t>Strong Blazhko effect</a:t>
            </a:r>
            <a:endParaRPr lang="en-US" smtClean="0"/>
          </a:p>
        </p:txBody>
      </p:sp>
      <p:pic>
        <p:nvPicPr>
          <p:cNvPr id="3174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4643438" cy="3122613"/>
          </a:xfrm>
          <a:noFill/>
        </p:spPr>
      </p:pic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468313" y="4827588"/>
            <a:ext cx="317500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New Mexico 2007/2008</a:t>
            </a: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5651500" y="2708275"/>
            <a:ext cx="243998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ROAD 2011/2012</a:t>
            </a: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75" y="3257550"/>
            <a:ext cx="5334000" cy="3600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Blazhko cycle coverage</a:t>
            </a:r>
            <a:endParaRPr lang="en-US" smtClean="0"/>
          </a:p>
        </p:txBody>
      </p:sp>
      <p:pic>
        <p:nvPicPr>
          <p:cNvPr id="32771" name="Picture 2" descr="C:\Users\haus\AppData\Local\Microsoft\Windows Live Mail\WLMDSS.tmp\WLM8BAD.tmp\lightcurve folded with Blazhko peri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63" y="2060575"/>
            <a:ext cx="76295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778000" y="6308725"/>
            <a:ext cx="3644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</a:rPr>
              <a:t>Blazhko period: </a:t>
            </a:r>
            <a:r>
              <a:rPr lang="en-US" sz="2400">
                <a:latin typeface="Times New Roman" pitchFamily="18" charset="0"/>
              </a:rPr>
              <a:t>27.89 days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DE"/>
              <a:t>Observatory in Mol, Belgium</a:t>
            </a:r>
            <a:endParaRPr lang="en-US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800" smtClean="0"/>
              <a:t>Several scopes </a:t>
            </a:r>
          </a:p>
          <a:p>
            <a:r>
              <a:rPr lang="de-DE" sz="2800" smtClean="0"/>
              <a:t>CCD with BVRI photometric filters</a:t>
            </a:r>
          </a:p>
          <a:p>
            <a:r>
              <a:rPr lang="de-DE" sz="2800" smtClean="0"/>
              <a:t>Usage each clear night (if at home)</a:t>
            </a:r>
            <a:endParaRPr lang="en-US" sz="2800" smtClean="0"/>
          </a:p>
        </p:txBody>
      </p:sp>
      <p:pic>
        <p:nvPicPr>
          <p:cNvPr id="6148" name="Picture 7" descr="Josch_PMr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92375"/>
            <a:ext cx="4608513" cy="3081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Blazhko cycle coverage</a:t>
            </a:r>
            <a:endParaRPr lang="en-US" smtClean="0"/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778000" y="6308725"/>
            <a:ext cx="3644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</a:rPr>
              <a:t>Blazhko period: </a:t>
            </a:r>
            <a:r>
              <a:rPr lang="en-US" sz="2400">
                <a:latin typeface="Times New Roman" pitchFamily="18" charset="0"/>
              </a:rPr>
              <a:t>27.89 days </a:t>
            </a:r>
          </a:p>
        </p:txBody>
      </p:sp>
      <p:pic>
        <p:nvPicPr>
          <p:cNvPr id="33796" name="Picture 2" descr="C:\Users\haus\AppData\Local\Microsoft\Windows Live Mail\WLMDSS.tmp\WLMC316.tmp\BlazhkoPhase V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678815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Publications</a:t>
            </a:r>
            <a:endParaRPr lang="de-D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de Ponthière et al.,  </a:t>
            </a:r>
            <a:r>
              <a:rPr lang="de-DE" sz="2800" dirty="0" smtClean="0"/>
              <a:t>JAAVSO </a:t>
            </a:r>
            <a:r>
              <a:rPr lang="de-DE" sz="2800" dirty="0"/>
              <a:t>40, </a:t>
            </a:r>
            <a:r>
              <a:rPr lang="de-DE" sz="2800" dirty="0" smtClean="0"/>
              <a:t>2012, GEOS </a:t>
            </a:r>
            <a:r>
              <a:rPr lang="de-DE" sz="2800" dirty="0"/>
              <a:t>RR Lyrae Survey: Blazhko Period Measurement </a:t>
            </a:r>
            <a:r>
              <a:rPr lang="de-DE" sz="2800" dirty="0" smtClean="0"/>
              <a:t>of Three </a:t>
            </a:r>
            <a:r>
              <a:rPr lang="de-DE" sz="2800" dirty="0"/>
              <a:t>RRab Stars—CX Lyrae, NU Aurigae, and VY </a:t>
            </a:r>
            <a:r>
              <a:rPr lang="de-DE" sz="2800" dirty="0" smtClean="0"/>
              <a:t>Coronae Borealis</a:t>
            </a:r>
          </a:p>
          <a:p>
            <a:endParaRPr lang="de-DE" sz="2800" dirty="0"/>
          </a:p>
          <a:p>
            <a:r>
              <a:rPr lang="de-DE" sz="2800" dirty="0" smtClean="0"/>
              <a:t>de </a:t>
            </a:r>
            <a:r>
              <a:rPr lang="de-DE" sz="2800" dirty="0"/>
              <a:t>Ponthiere et al.,  </a:t>
            </a:r>
            <a:r>
              <a:rPr lang="de-DE" sz="2800" dirty="0" smtClean="0"/>
              <a:t>JAAVSO 41</a:t>
            </a:r>
            <a:r>
              <a:rPr lang="de-DE" sz="2800" dirty="0"/>
              <a:t>, </a:t>
            </a:r>
            <a:r>
              <a:rPr lang="de-DE" sz="2800" dirty="0" smtClean="0"/>
              <a:t>2013, V1820 </a:t>
            </a:r>
            <a:r>
              <a:rPr lang="de-DE" sz="2800" dirty="0"/>
              <a:t>Orionis: an RR Lyrae Star With Strong and </a:t>
            </a:r>
            <a:r>
              <a:rPr lang="de-DE" sz="2800" dirty="0" smtClean="0"/>
              <a:t>Irregular Blazhko Effect</a:t>
            </a:r>
          </a:p>
          <a:p>
            <a:endParaRPr lang="de-DE" sz="2800" dirty="0"/>
          </a:p>
          <a:p>
            <a:r>
              <a:rPr lang="de-DE" sz="2800" dirty="0" smtClean="0"/>
              <a:t>More to come</a:t>
            </a:r>
            <a:endParaRPr lang="de-DE" sz="28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9241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The end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DE" sz="4000"/>
              <a:t>Remote Observatory in New Mexico</a:t>
            </a:r>
            <a:endParaRPr lang="en-US" sz="4000"/>
          </a:p>
        </p:txBody>
      </p:sp>
      <p:pic>
        <p:nvPicPr>
          <p:cNvPr id="7171" name="Picture 6" descr="scope1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7750" y="2057400"/>
            <a:ext cx="3086100" cy="4114800"/>
          </a:xfrm>
          <a:noFill/>
        </p:spPr>
      </p:pic>
      <p:sp>
        <p:nvSpPr>
          <p:cNvPr id="7172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800" smtClean="0"/>
              <a:t>50cm RC f/8.4 (4200mm FL)</a:t>
            </a:r>
          </a:p>
          <a:p>
            <a:r>
              <a:rPr lang="de-DE" sz="2800" smtClean="0"/>
              <a:t>STL11K with BVI photometric filters</a:t>
            </a:r>
          </a:p>
          <a:p>
            <a:r>
              <a:rPr lang="de-DE" sz="2800" smtClean="0"/>
              <a:t>New Mexico Skies (altitude about 2400m)</a:t>
            </a:r>
          </a:p>
          <a:p>
            <a:r>
              <a:rPr lang="de-DE" sz="2800" smtClean="0"/>
              <a:t>UT + 7h</a:t>
            </a:r>
          </a:p>
          <a:p>
            <a:r>
              <a:rPr lang="de-DE" sz="2800" smtClean="0"/>
              <a:t>Shared usage</a:t>
            </a:r>
          </a:p>
          <a:p>
            <a:pPr>
              <a:buFontTx/>
              <a:buNone/>
            </a:pPr>
            <a:endParaRPr lang="de-DE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4000" dirty="0"/>
              <a:t>AAVSO scope </a:t>
            </a:r>
            <a:r>
              <a:rPr lang="de-DE" sz="4000" dirty="0" smtClean="0"/>
              <a:t>K28 and other non AAVSO scopes at Astrokolkhoz site</a:t>
            </a:r>
            <a:endParaRPr lang="en-US" sz="4000" dirty="0"/>
          </a:p>
        </p:txBody>
      </p:sp>
      <p:pic>
        <p:nvPicPr>
          <p:cNvPr id="8195" name="Picture 7" descr="_MG_017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28775"/>
            <a:ext cx="6337300" cy="4225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ROAD: </a:t>
            </a:r>
            <a:r>
              <a:rPr lang="de-DE" sz="4000" dirty="0" smtClean="0">
                <a:solidFill>
                  <a:srgbClr val="FF0000"/>
                </a:solidFill>
              </a:rPr>
              <a:t>R</a:t>
            </a:r>
            <a:r>
              <a:rPr lang="de-DE" sz="4000" dirty="0" smtClean="0"/>
              <a:t>emote </a:t>
            </a:r>
            <a:r>
              <a:rPr lang="de-DE" sz="4000" dirty="0" smtClean="0">
                <a:solidFill>
                  <a:srgbClr val="FF0000"/>
                </a:solidFill>
              </a:rPr>
              <a:t>O</a:t>
            </a:r>
            <a:r>
              <a:rPr lang="de-DE" sz="4000" dirty="0" smtClean="0"/>
              <a:t>bservatory </a:t>
            </a:r>
            <a:r>
              <a:rPr lang="de-DE" sz="4000" dirty="0" smtClean="0">
                <a:solidFill>
                  <a:srgbClr val="FF0000"/>
                </a:solidFill>
              </a:rPr>
              <a:t>A</a:t>
            </a:r>
            <a:r>
              <a:rPr lang="de-DE" sz="4000" dirty="0" smtClean="0"/>
              <a:t>tacama </a:t>
            </a:r>
            <a:r>
              <a:rPr lang="de-DE" sz="4000" dirty="0" smtClean="0">
                <a:solidFill>
                  <a:srgbClr val="FF0000"/>
                </a:solidFill>
              </a:rPr>
              <a:t>D</a:t>
            </a:r>
            <a:r>
              <a:rPr lang="de-DE" sz="4000" dirty="0" smtClean="0"/>
              <a:t>esert</a:t>
            </a:r>
            <a:endParaRPr lang="en-US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smtClean="0"/>
              <a:t>San Pedro de Atacama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2450 m above sealevel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5000 inhabitants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Electricity, Water, Lodging, Food, Shops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High speed (4MB and more) internet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+ 300 clear nights / year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Southern Hemisphere (23 deg south)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Competent people for service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smtClean="0"/>
              <a:t>Dark sky 22.00 mag/sq arcsec 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ROAD during setup</a:t>
            </a:r>
            <a:endParaRPr lang="en-US" dirty="0" smtClean="0"/>
          </a:p>
        </p:txBody>
      </p:sp>
      <p:pic>
        <p:nvPicPr>
          <p:cNvPr id="12291" name="Picture 3" descr="_MG_4160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01900"/>
            <a:ext cx="4038600" cy="2692400"/>
          </a:xfrm>
          <a:noFill/>
        </p:spPr>
      </p:pic>
      <p:pic>
        <p:nvPicPr>
          <p:cNvPr id="12292" name="Picture 5" descr="_MG_4159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501900"/>
            <a:ext cx="4038600" cy="2692400"/>
          </a:xfrm>
          <a:noFill/>
        </p:spPr>
      </p:pic>
      <p:sp>
        <p:nvSpPr>
          <p:cNvPr id="5" name="Tekstvak 4"/>
          <p:cNvSpPr txBox="1"/>
          <p:nvPr/>
        </p:nvSpPr>
        <p:spPr>
          <a:xfrm>
            <a:off x="2357422" y="5572140"/>
            <a:ext cx="569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40 cm f/6.8 ODK Orion </a:t>
            </a:r>
            <a:r>
              <a:rPr lang="de-DE" dirty="0" err="1" smtClean="0"/>
              <a:t>Optics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smtClean="0"/>
              <a:t>FLI ML16803 CCD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ROAD in action</a:t>
            </a:r>
            <a:endParaRPr lang="en-US" dirty="0" smtClean="0"/>
          </a:p>
        </p:txBody>
      </p:sp>
      <p:pic>
        <p:nvPicPr>
          <p:cNvPr id="14339" name="Picture 5" descr="josch_dome_m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84325"/>
            <a:ext cx="8281987" cy="5291138"/>
          </a:xfrm>
          <a:noFill/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63575" y="6329363"/>
            <a:ext cx="27987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Times New Roman" pitchFamily="18" charset="0"/>
              </a:rPr>
              <a:t>Courtesy Y. Beletsky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ROAD</a:t>
            </a:r>
            <a:br>
              <a:rPr lang="de-DE" sz="4000" dirty="0" smtClean="0"/>
            </a:br>
            <a:r>
              <a:rPr lang="de-DE" sz="4000" dirty="0" smtClean="0"/>
              <a:t>All Sky camera during full moon</a:t>
            </a:r>
            <a:endParaRPr lang="en-US" sz="4000" dirty="0" smtClean="0"/>
          </a:p>
        </p:txBody>
      </p:sp>
      <p:pic>
        <p:nvPicPr>
          <p:cNvPr id="15363" name="Picture 3" descr="ImageLastFTP_AllSK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557338"/>
            <a:ext cx="6813550" cy="5110162"/>
          </a:xfrm>
          <a:noFill/>
        </p:spPr>
      </p:pic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6084888" y="5562600"/>
            <a:ext cx="1223962" cy="1295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10</TotalTime>
  <Words>523</Words>
  <Application>Microsoft Office PowerPoint</Application>
  <PresentationFormat>On-screen Show (4:3)</PresentationFormat>
  <Paragraphs>109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Mountain Top</vt:lpstr>
      <vt:lpstr>Intense observations of RR Lyr stars</vt:lpstr>
      <vt:lpstr>Interest in RR Lyr stars</vt:lpstr>
      <vt:lpstr>Observatory in Mol, Belgium</vt:lpstr>
      <vt:lpstr>Remote Observatory in New Mexico</vt:lpstr>
      <vt:lpstr>AAVSO scope K28 and other non AAVSO scopes at Astrokolkhoz site</vt:lpstr>
      <vt:lpstr>ROAD: Remote Observatory Atacama Desert</vt:lpstr>
      <vt:lpstr>ROAD during setup</vt:lpstr>
      <vt:lpstr>ROAD in action</vt:lpstr>
      <vt:lpstr>ROAD All Sky camera during full moon</vt:lpstr>
      <vt:lpstr>ROAD in numbers</vt:lpstr>
      <vt:lpstr>PowerPoint Presentation</vt:lpstr>
      <vt:lpstr>NU Aur</vt:lpstr>
      <vt:lpstr>NU Aur</vt:lpstr>
      <vt:lpstr>VY CrB</vt:lpstr>
      <vt:lpstr>VY CrB</vt:lpstr>
      <vt:lpstr>DY And</vt:lpstr>
      <vt:lpstr>DY And</vt:lpstr>
      <vt:lpstr>CX Lyr</vt:lpstr>
      <vt:lpstr>PowerPoint Presentation</vt:lpstr>
      <vt:lpstr> V354Vir  2012-13</vt:lpstr>
      <vt:lpstr>V354 Vir</vt:lpstr>
      <vt:lpstr>AL Pic</vt:lpstr>
      <vt:lpstr>AL Pic</vt:lpstr>
      <vt:lpstr>V784Oph</vt:lpstr>
      <vt:lpstr>V784Oph</vt:lpstr>
      <vt:lpstr>V1820 Ori</vt:lpstr>
      <vt:lpstr>GSC0125-0449 New Mexico</vt:lpstr>
      <vt:lpstr>Strong Blazhko effect</vt:lpstr>
      <vt:lpstr>Blazhko cycle coverage</vt:lpstr>
      <vt:lpstr>Blazhko cycle coverage</vt:lpstr>
      <vt:lpstr>Publications</vt:lpstr>
      <vt:lpstr>The end  Thank you for your attention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heaven</dc:title>
  <dc:creator>Josch</dc:creator>
  <cp:lastModifiedBy>haus</cp:lastModifiedBy>
  <cp:revision>70</cp:revision>
  <dcterms:created xsi:type="dcterms:W3CDTF">2011-07-14T15:53:57Z</dcterms:created>
  <dcterms:modified xsi:type="dcterms:W3CDTF">2013-06-13T17:56:37Z</dcterms:modified>
</cp:coreProperties>
</file>