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336" r:id="rId2"/>
    <p:sldId id="355" r:id="rId3"/>
    <p:sldId id="284" r:id="rId4"/>
    <p:sldId id="260" r:id="rId5"/>
    <p:sldId id="356" r:id="rId6"/>
    <p:sldId id="285" r:id="rId7"/>
    <p:sldId id="337" r:id="rId8"/>
    <p:sldId id="330" r:id="rId9"/>
    <p:sldId id="334" r:id="rId10"/>
    <p:sldId id="341" r:id="rId11"/>
    <p:sldId id="335" r:id="rId12"/>
    <p:sldId id="340" r:id="rId13"/>
    <p:sldId id="339" r:id="rId14"/>
    <p:sldId id="344" r:id="rId15"/>
    <p:sldId id="342" r:id="rId16"/>
    <p:sldId id="338" r:id="rId17"/>
    <p:sldId id="329" r:id="rId18"/>
    <p:sldId id="347" r:id="rId19"/>
    <p:sldId id="345" r:id="rId20"/>
    <p:sldId id="350" r:id="rId21"/>
    <p:sldId id="349" r:id="rId22"/>
    <p:sldId id="348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CC6600"/>
    <a:srgbClr val="407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1334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383CB-370E-4545-A9D0-2C378A3314B5}" type="datetimeFigureOut">
              <a:rPr lang="fr-BE" smtClean="0"/>
              <a:pPr/>
              <a:t>13-09-20</a:t>
            </a:fld>
            <a:endParaRPr lang="fr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D5026-F7AB-47DE-8D2B-9C5B57184D3E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7919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13-9-2020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31640" y="1885992"/>
            <a:ext cx="6444208" cy="13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800" i="0" u="none" strike="noStrike" cap="none" normalizeH="0" baseline="0" dirty="0" err="1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Fotometrie</a:t>
            </a:r>
            <a:r>
              <a:rPr kumimoji="0" lang="nl-BE" sz="280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van sterrenhopen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80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met </a:t>
            </a:r>
            <a:r>
              <a:rPr kumimoji="0" lang="nl-BE" sz="2800" i="0" u="none" strike="noStrike" cap="none" normalizeH="0" baseline="0" dirty="0" err="1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SalsaJ</a:t>
            </a:r>
            <a:endParaRPr kumimoji="0" lang="nl-B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27584" y="4509120"/>
            <a:ext cx="7776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Voorbereiding: software installeren</a:t>
            </a:r>
          </a:p>
          <a:p>
            <a:r>
              <a:rPr lang="nl-BE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(hier reeds gebeurd - op school: op alle nodige computers) </a:t>
            </a:r>
            <a:endParaRPr lang="fr-BE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755576" y="2276872"/>
            <a:ext cx="7571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3.</a:t>
            </a:r>
            <a:r>
              <a:rPr kumimoji="0" lang="nl-BE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Klik op de ‘helderheid en contrast knop’ in het menu.</a:t>
            </a: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86112"/>
            <a:ext cx="885562" cy="962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-1" y="476672"/>
            <a:ext cx="9144001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In het venster dat nu verschijnt kan je de schaal van het beeld aanpassen </a:t>
            </a:r>
          </a:p>
          <a:p>
            <a:pPr marL="342900" marR="0" lvl="0" indent="-3429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</a:t>
            </a:r>
            <a:r>
              <a:rPr kumimoji="0" lang="nl-BE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via de schuifregelaar of druk op de ‘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Auto-knop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’ om de schaal automatisch </a:t>
            </a:r>
          </a:p>
          <a:p>
            <a:pPr marL="342900" marR="0" lvl="0" indent="-3429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aan te passen. We kiezen voor dit laatste. </a:t>
            </a: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Door meerdere keren op de ‘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Auto-knop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’ te drukken, doorloop je verschil-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lende voorinstellingen; dit doen we echter niet.</a:t>
            </a: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5" name="Afbeelding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4972050" cy="3543300"/>
          </a:xfrm>
          <a:prstGeom prst="rect">
            <a:avLst/>
          </a:prstGeom>
          <a:noFill/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447675" y="400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194157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Open en pas het ‘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B-band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image’ aan op dezelfde wijze. Er zouden nu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twee ‘FITS’-bestanden geopend moeten zijn in 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SalsaJ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. Het ‘log’-venstertje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mag je telkens sluiten.</a:t>
            </a: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6257" name="Afbeelding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52936"/>
            <a:ext cx="5753100" cy="3362325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47675" y="381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332656"/>
            <a:ext cx="8963472" cy="34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6.   - ‘star radius’ (sterstraal)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     -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vooraf bepaalde straal van 15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     -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bevat de meeste ‘sterhelderheid’ in het diafragma, maar beperkt ook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   de hoeveelheid ‘hemelachtergrond’ (ruis).</a:t>
            </a: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	</a:t>
            </a: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7.  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Ga naar ‘Analyseer&gt;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Fotometrie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Instellingen’. In het nieuwe venster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 verander je ‘Straal ster’ naar ‘Geforceerde straal ster’ en vul je het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   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getal 15 in. Je mag daarna dit venstertje meteen wegklikken.</a:t>
            </a: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7281" name="Afbeelding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543" y="4077072"/>
            <a:ext cx="6856978" cy="2520280"/>
          </a:xfrm>
          <a:prstGeom prst="rect">
            <a:avLst/>
          </a:prstGeom>
          <a:noFill/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447675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Zorg er nu voor dat beide beelden in 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SalsaJ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naast elkaar staan.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9.</a:t>
            </a:r>
            <a:r>
              <a:rPr kumimoji="0" lang="nl-BE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Ga naar ‘Analyseer&gt;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Fotometrie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en een nieuw ‘leeg’ venster wordt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geopend</a:t>
            </a: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B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9329" name="Afbeelding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633" y="2708920"/>
            <a:ext cx="6786762" cy="3320405"/>
          </a:xfrm>
          <a:prstGeom prst="rect">
            <a:avLst/>
          </a:prstGeom>
          <a:noFill/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47675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429489"/>
            <a:ext cx="9036496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- We beginnen nu met het registreren van gegevens van de sterren te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     zien op beide foto’s.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       -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Begin met een ster in de ‘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V-band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image’.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       -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Werk systematisch, zodat je geen sterren overslaat of sterren meer-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 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  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maals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zou registreren.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- Klik op de ster (zo nauwkeurig mogelijk)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   - Intensiteit en positiewaarden verschijnen in de 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pop-up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‘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Fotometrie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’.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  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-</a:t>
            </a:r>
            <a:r>
              <a:rPr kumimoji="0" lang="nl-BE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Wanneer je dit doet, verschijnt er een ‘log’-venstertje.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          </a:t>
            </a: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Laat dit staan!!!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(Je hebt het niet nodig, maar wanneer je het weg-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       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klikt, worden de volgende registraties niet opgenomen in het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         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‘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Fotometrie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’-venstertje.</a:t>
            </a: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8305" name="Afbeelding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5762625" cy="3400425"/>
          </a:xfrm>
          <a:prstGeom prst="rect">
            <a:avLst/>
          </a:prstGeom>
          <a:noFill/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447675" y="385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54868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2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Klik nu op de zelfde ster, maar in het tweede beeld (B band image).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      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De waarden voor die ster worden nu tevens getoond in het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      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‘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Fotometrie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’-venstertje.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2"/>
              <a:tabLst/>
            </a:pPr>
            <a:endParaRPr lang="nl-BE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3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Herhaal deze methode voor zoveel mogelijk sterren.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      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Hoe meer sterren opgenomen in de analyse, des te beter het resultaat.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   Vermijd evenwel sterren aan de rand van het beeld (het cirkeltje zou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      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dan deels de rand overschrijden) en sterren in een heldere halo (rechts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   onderaan).</a:t>
            </a: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31640" y="1885992"/>
            <a:ext cx="6444208" cy="13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800" i="0" u="none" strike="noStrike" cap="none" normalizeH="0" baseline="0" dirty="0" err="1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Fotometrie</a:t>
            </a:r>
            <a:r>
              <a:rPr kumimoji="0" lang="nl-BE" sz="280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van sterrenhopen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80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met </a:t>
            </a:r>
            <a:r>
              <a:rPr kumimoji="0" lang="nl-BE" sz="2800" i="0" u="none" strike="noStrike" cap="none" normalizeH="0" baseline="0" dirty="0" err="1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SalsaJ</a:t>
            </a:r>
            <a:endParaRPr kumimoji="0" lang="nl-B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907704" y="450912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Analyse van de resultaten</a:t>
            </a: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fr-BE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207749"/>
            <a:ext cx="91440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4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Open de Excel spreadsheet ‘CMD_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plotter.xls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’.</a:t>
            </a:r>
          </a:p>
          <a:p>
            <a:pPr marL="228600" marR="0" lvl="0" indent="-2286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5"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  Voer de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intensiteitswaarden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van het V- en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B-spectrum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in het werkblad,</a:t>
            </a:r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       samen met de belichtingstijd (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exposure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time) voor elk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FITS-bestand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      (</a:t>
            </a: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10 s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). </a:t>
            </a: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25" name="Afbeelding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5400599" cy="4686470"/>
          </a:xfrm>
          <a:prstGeom prst="rect">
            <a:avLst/>
          </a:prstGeom>
          <a:noFill/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447675" y="545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31640" y="332656"/>
            <a:ext cx="6444208" cy="13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800" i="0" u="none" strike="noStrike" cap="none" normalizeH="0" baseline="0" dirty="0" err="1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Fotometrie</a:t>
            </a:r>
            <a:r>
              <a:rPr kumimoji="0" lang="nl-BE" sz="280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van sterrenhopen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80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met </a:t>
            </a:r>
            <a:r>
              <a:rPr kumimoji="0" lang="nl-BE" sz="2800" i="0" u="none" strike="noStrike" cap="none" normalizeH="0" baseline="0" dirty="0" err="1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SalsaJ</a:t>
            </a:r>
            <a:endParaRPr kumimoji="0" lang="nl-B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563888" y="206084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Inleiding</a:t>
            </a:r>
            <a:endParaRPr lang="fr-BE" sz="28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140968"/>
            <a:ext cx="62960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6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Telkens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je een intensiteit en de belichtingstijd hebt ingevoerd (en je het</a:t>
            </a:r>
          </a:p>
          <a:p>
            <a:pPr marL="342900" marR="0" lvl="0" indent="-3429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       volgende vakje aanklikt), worden de waarden van de V- en B-</a:t>
            </a:r>
          </a:p>
          <a:p>
            <a:pPr marL="342900" marR="0" lvl="0" indent="-3429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      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magnitudes berekend en ingevoerd in betrokken kolommen.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      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De </a:t>
            </a:r>
            <a:r>
              <a:rPr kumimoji="0" lang="nl-NL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B-V-waarden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worden vervolgens berekend en verschijnen in de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       </a:t>
            </a:r>
            <a:r>
              <a:rPr kumimoji="0" lang="nl-NL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laatste kolom (zie figuur hierboven).</a:t>
            </a:r>
          </a:p>
          <a:p>
            <a:pPr marL="342900" marR="0" lvl="0" indent="-3429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7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Zijn alle gegevens ingevoerd, dan klik je op de ‘</a:t>
            </a: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B-V’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-tab onderaan het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   werkblad (zie figuur hierboven) en wordt met behulp van de ingevoerde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1338" algn="l"/>
              </a:tabLst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   gegevens het ‘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kleur-magnitude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’-diagram (HRD) automatisch geplot.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7626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Een meteoor of &amp;#039;vallende ster&amp;#039;"/>
          <p:cNvSpPr>
            <a:spLocks noChangeAspect="1" noChangeArrowheads="1"/>
          </p:cNvSpPr>
          <p:nvPr/>
        </p:nvSpPr>
        <p:spPr bwMode="auto">
          <a:xfrm>
            <a:off x="155574" y="-144463"/>
            <a:ext cx="4149513" cy="41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" name="Afbeelding 6" descr="http://upload.wikimedia.org/wikipedia/commons/6/6b/HRDiagram.png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30765"/>
            <a:ext cx="6048672" cy="68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221088"/>
            <a:ext cx="1728192" cy="715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339752" y="260648"/>
            <a:ext cx="432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/>
              <a:t>Bolvormige</a:t>
            </a:r>
            <a:r>
              <a:rPr lang="fr-BE" sz="2000" dirty="0" smtClean="0"/>
              <a:t>  </a:t>
            </a:r>
            <a:r>
              <a:rPr lang="fr-BE" sz="2000" dirty="0" err="1" smtClean="0"/>
              <a:t>sterrenhoop</a:t>
            </a:r>
            <a:r>
              <a:rPr lang="fr-BE" sz="2000" dirty="0" smtClean="0"/>
              <a:t>  -  </a:t>
            </a:r>
            <a:r>
              <a:rPr lang="fr-BE" sz="2000" dirty="0" err="1" smtClean="0"/>
              <a:t>ouder</a:t>
            </a:r>
            <a:endParaRPr lang="fr-BE" sz="2000" dirty="0" smtClean="0"/>
          </a:p>
          <a:p>
            <a:pPr algn="ctr"/>
            <a:endParaRPr lang="fr-BE" sz="1000" dirty="0" smtClean="0"/>
          </a:p>
          <a:p>
            <a:pPr algn="ctr"/>
            <a:r>
              <a:rPr lang="fr-BE" sz="2000" dirty="0" err="1" smtClean="0"/>
              <a:t>Bevatten</a:t>
            </a:r>
            <a:r>
              <a:rPr lang="fr-BE" sz="2000" dirty="0" smtClean="0"/>
              <a:t> </a:t>
            </a:r>
            <a:r>
              <a:rPr lang="fr-BE" sz="2000" dirty="0" err="1" smtClean="0"/>
              <a:t>geen</a:t>
            </a:r>
            <a:r>
              <a:rPr lang="fr-BE" sz="2000" dirty="0" smtClean="0"/>
              <a:t> </a:t>
            </a:r>
            <a:r>
              <a:rPr lang="fr-BE" sz="2000" dirty="0" err="1" smtClean="0"/>
              <a:t>zware</a:t>
            </a:r>
            <a:r>
              <a:rPr lang="fr-BE" sz="2000" dirty="0" smtClean="0"/>
              <a:t> </a:t>
            </a:r>
            <a:r>
              <a:rPr lang="fr-BE" sz="2000" dirty="0" err="1" smtClean="0"/>
              <a:t>hoofdreekssterren</a:t>
            </a:r>
            <a:endParaRPr lang="fr-BE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1475656" y="5657671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Bovenste</a:t>
            </a:r>
            <a:r>
              <a:rPr lang="fr-BE" dirty="0" smtClean="0"/>
              <a:t> </a:t>
            </a:r>
            <a:r>
              <a:rPr lang="fr-BE" dirty="0" err="1" smtClean="0"/>
              <a:t>helft</a:t>
            </a:r>
            <a:r>
              <a:rPr lang="fr-BE" dirty="0" smtClean="0"/>
              <a:t> van de </a:t>
            </a:r>
            <a:r>
              <a:rPr lang="fr-BE" dirty="0" err="1" smtClean="0"/>
              <a:t>hoofdreeks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weg</a:t>
            </a:r>
            <a:r>
              <a:rPr lang="fr-BE" dirty="0" smtClean="0"/>
              <a:t>, </a:t>
            </a:r>
            <a:r>
              <a:rPr lang="fr-BE" dirty="0" err="1" smtClean="0"/>
              <a:t>want</a:t>
            </a:r>
            <a:r>
              <a:rPr lang="fr-BE" dirty="0" smtClean="0"/>
              <a:t> </a:t>
            </a:r>
            <a:r>
              <a:rPr lang="fr-BE" dirty="0" err="1" smtClean="0"/>
              <a:t>zijn</a:t>
            </a:r>
            <a:r>
              <a:rPr lang="fr-BE" dirty="0" smtClean="0"/>
              <a:t> rode </a:t>
            </a:r>
            <a:r>
              <a:rPr lang="fr-BE" dirty="0" err="1" smtClean="0"/>
              <a:t>reuzen</a:t>
            </a:r>
            <a:r>
              <a:rPr lang="fr-BE" dirty="0" smtClean="0"/>
              <a:t> </a:t>
            </a:r>
            <a:r>
              <a:rPr lang="fr-BE" dirty="0" err="1" smtClean="0"/>
              <a:t>geworden</a:t>
            </a:r>
            <a:r>
              <a:rPr lang="fr-BE" dirty="0" smtClean="0"/>
              <a:t>.</a:t>
            </a:r>
          </a:p>
          <a:p>
            <a:r>
              <a:rPr lang="fr-BE" dirty="0" err="1" smtClean="0"/>
              <a:t>Het</a:t>
            </a:r>
            <a:r>
              <a:rPr lang="fr-BE" dirty="0" smtClean="0"/>
              <a:t> </a:t>
            </a:r>
            <a:r>
              <a:rPr lang="fr-BE" dirty="0" err="1" smtClean="0"/>
              <a:t>afbuigpunt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indicatie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haar</a:t>
            </a:r>
            <a:r>
              <a:rPr lang="fr-BE" dirty="0" smtClean="0"/>
              <a:t> </a:t>
            </a:r>
            <a:r>
              <a:rPr lang="fr-BE" dirty="0" err="1" smtClean="0"/>
              <a:t>leeftijd</a:t>
            </a:r>
            <a:r>
              <a:rPr lang="fr-BE" dirty="0" smtClean="0"/>
              <a:t>: </a:t>
            </a:r>
            <a:r>
              <a:rPr lang="fr-BE" dirty="0" err="1" smtClean="0"/>
              <a:t>ong</a:t>
            </a:r>
            <a:r>
              <a:rPr lang="fr-BE" dirty="0" smtClean="0"/>
              <a:t>. 10,5 </a:t>
            </a:r>
            <a:r>
              <a:rPr lang="fr-BE" dirty="0" err="1" smtClean="0"/>
              <a:t>miljard</a:t>
            </a:r>
            <a:r>
              <a:rPr lang="fr-BE" dirty="0" smtClean="0"/>
              <a:t> </a:t>
            </a:r>
            <a:r>
              <a:rPr lang="fr-BE" dirty="0" err="1" smtClean="0"/>
              <a:t>jaar</a:t>
            </a:r>
            <a:endParaRPr lang="fr-BE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522920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47 </a:t>
            </a:r>
            <a:r>
              <a:rPr lang="fr-BE" sz="1600" dirty="0" err="1" smtClean="0"/>
              <a:t>Toekan</a:t>
            </a:r>
            <a:r>
              <a:rPr lang="fr-BE" sz="1600" dirty="0" smtClean="0"/>
              <a:t> cluster</a:t>
            </a:r>
            <a:endParaRPr lang="fr-BE" sz="1600" dirty="0"/>
          </a:p>
        </p:txBody>
      </p:sp>
      <p:pic>
        <p:nvPicPr>
          <p:cNvPr id="44038" name="Picture 6" descr="https://www.nasa.gov/sites/default/files/styles/673xvariable_height/public/p1325aw_0.jpg?itok=QQI1g2Y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7114"/>
            <a:ext cx="5436095" cy="3941776"/>
          </a:xfrm>
          <a:prstGeom prst="rect">
            <a:avLst/>
          </a:prstGeom>
          <a:noFill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096" y="2276872"/>
            <a:ext cx="3664903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hysics.uoregon.edu/~jimbrau/BrauImNew/Chap20/FG20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1" cy="5810492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1979712" y="1886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Bolvormige</a:t>
            </a:r>
            <a:r>
              <a:rPr lang="fr-BE" dirty="0" smtClean="0"/>
              <a:t> </a:t>
            </a:r>
            <a:r>
              <a:rPr lang="fr-BE" dirty="0" err="1" smtClean="0"/>
              <a:t>sterrenhoop</a:t>
            </a:r>
            <a:r>
              <a:rPr lang="fr-BE" dirty="0" smtClean="0"/>
              <a:t> M80 – </a:t>
            </a:r>
            <a:r>
              <a:rPr lang="fr-BE" dirty="0" err="1" smtClean="0"/>
              <a:t>foto</a:t>
            </a:r>
            <a:r>
              <a:rPr lang="fr-BE" dirty="0" smtClean="0"/>
              <a:t> (</a:t>
            </a:r>
            <a:r>
              <a:rPr lang="fr-BE" dirty="0" err="1" smtClean="0"/>
              <a:t>visueel</a:t>
            </a:r>
            <a:r>
              <a:rPr lang="fr-BE" dirty="0" smtClean="0"/>
              <a:t>) en HRD 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822"/>
            <a:ext cx="9144000" cy="61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513" y="1566863"/>
            <a:ext cx="39909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31640" y="1885992"/>
            <a:ext cx="6444208" cy="13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800" i="0" u="none" strike="noStrike" cap="none" normalizeH="0" baseline="0" dirty="0" err="1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Fotometrie</a:t>
            </a:r>
            <a:r>
              <a:rPr kumimoji="0" lang="nl-BE" sz="280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van sterrenhopen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80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met </a:t>
            </a:r>
            <a:r>
              <a:rPr kumimoji="0" lang="nl-BE" sz="2800" i="0" u="none" strike="noStrike" cap="none" normalizeH="0" baseline="0" dirty="0" err="1" smtClean="0">
                <a:ln>
                  <a:noFill/>
                </a:ln>
                <a:solidFill>
                  <a:srgbClr val="1F4E79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SalsaJ</a:t>
            </a:r>
            <a:endParaRPr kumimoji="0" lang="nl-BE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419872" y="450912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Werkwijze</a:t>
            </a: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fr-BE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545432"/>
            <a:ext cx="9144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Open 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SalsaJ</a:t>
            </a:r>
            <a:endParaRPr kumimoji="0" lang="nl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  Wanneer het programma zich opent, verschijnt een venster met een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 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menubalk die verschillende opties en snelkoppelingen bevat.</a:t>
            </a: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3" name="Afbeelding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5762625" cy="1771650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47675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869319" y="364542"/>
            <a:ext cx="7405361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Daarna open je het ‘</a:t>
            </a:r>
            <a:r>
              <a:rPr kumimoji="0" lang="nl-BE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V-band</a:t>
            </a: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image’ via ‘Bestand&gt;Open’ en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Times New Roman" pitchFamily="18" charset="0"/>
              </a:rPr>
              <a:t>    kies je de map waaronder dit bestand staat.</a:t>
            </a:r>
            <a:endParaRPr kumimoji="0" lang="fr-BE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4209" name="Afbeelding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762625" cy="3524250"/>
          </a:xfrm>
          <a:prstGeom prst="rect">
            <a:avLst/>
          </a:prstGeom>
          <a:noFill/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447675" y="398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679</Words>
  <Application>Microsoft Office PowerPoint</Application>
  <PresentationFormat>Diavoorstelling (4:3)</PresentationFormat>
  <Paragraphs>91</Paragraphs>
  <Slides>22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Thierry</dc:creator>
  <cp:lastModifiedBy>Thierry Duynslaeger</cp:lastModifiedBy>
  <cp:revision>215</cp:revision>
  <dcterms:created xsi:type="dcterms:W3CDTF">2015-09-24T07:03:44Z</dcterms:created>
  <dcterms:modified xsi:type="dcterms:W3CDTF">2020-09-13T15:14:48Z</dcterms:modified>
</cp:coreProperties>
</file>