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57" r:id="rId3"/>
    <p:sldId id="259" r:id="rId4"/>
    <p:sldId id="270" r:id="rId5"/>
    <p:sldId id="271" r:id="rId6"/>
    <p:sldId id="287" r:id="rId7"/>
    <p:sldId id="272" r:id="rId8"/>
    <p:sldId id="288" r:id="rId9"/>
    <p:sldId id="273" r:id="rId10"/>
    <p:sldId id="274" r:id="rId11"/>
    <p:sldId id="275" r:id="rId12"/>
    <p:sldId id="276" r:id="rId13"/>
    <p:sldId id="260" r:id="rId14"/>
    <p:sldId id="291" r:id="rId15"/>
    <p:sldId id="261" r:id="rId16"/>
    <p:sldId id="262" r:id="rId17"/>
  </p:sldIdLst>
  <p:sldSz cx="9144000" cy="6858000" type="screen4x3"/>
  <p:notesSz cx="6705600" cy="98425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98888" y="0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8A7C2-CDA4-4E08-B3AF-4F33A855EEBF}" type="datetimeFigureOut">
              <a:rPr lang="fr-BE" smtClean="0"/>
              <a:t>13-09-20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98888" y="9348788"/>
            <a:ext cx="29051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A4685-D947-4807-8B19-4FC5FF95B7B3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715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be/url?sa=i&amp;rct=j&amp;q=&amp;esrc=s&amp;source=images&amp;cd=&amp;cad=rja&amp;uact=8&amp;ved=0CAcQjRxqFQoTCPuVvpCv9MYCFUlVFAodmFQCcA&amp;url=http://ifni.co/articles/space/stars_info&amp;ei=B4CyVbv2EsmqUZipiYAH&amp;psig=AFQjCNESTfJZ6vgSnjGXsZjyroOdCWw15g&amp;ust=143784773027827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67744" y="4046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C00000"/>
                </a:solidFill>
              </a:rPr>
              <a:t>HERTZSPRUNG-RUSSELLDIAGRAM</a:t>
            </a:r>
            <a:endParaRPr lang="fr-BE" sz="2400" dirty="0">
              <a:solidFill>
                <a:srgbClr val="C00000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3790950" cy="51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131840" y="357301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Horizontale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6926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Oppervlaktetemperatuur en kleur</a:t>
            </a:r>
            <a:r>
              <a:rPr lang="nl-BE" sz="2400" dirty="0" smtClean="0"/>
              <a:t>                 </a:t>
            </a:r>
            <a:r>
              <a:rPr lang="nl-BE" sz="2400" u="sng" dirty="0" err="1" smtClean="0"/>
              <a:t>Spectraalklassen</a:t>
            </a:r>
            <a:endParaRPr lang="nl-BE" sz="2400" dirty="0" smtClean="0"/>
          </a:p>
        </p:txBody>
      </p:sp>
      <p:sp>
        <p:nvSpPr>
          <p:cNvPr id="5" name="PIJL-RECHTS 4"/>
          <p:cNvSpPr/>
          <p:nvPr/>
        </p:nvSpPr>
        <p:spPr>
          <a:xfrm>
            <a:off x="5220072" y="90872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014"/>
            <a:ext cx="9144000" cy="22659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9552" y="508518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Iedere klasse onderverdeeld in 10 subklassen (0 – 9)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Horizontale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692696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B – V – index</a:t>
            </a:r>
            <a:r>
              <a:rPr lang="nl-BE" sz="2400" dirty="0" smtClean="0"/>
              <a:t>???</a:t>
            </a:r>
          </a:p>
          <a:p>
            <a:endParaRPr lang="nl-BE" sz="2400" dirty="0" smtClean="0"/>
          </a:p>
          <a:p>
            <a:r>
              <a:rPr lang="nl-BE" sz="2400" dirty="0" smtClean="0"/>
              <a:t>Gestandaardiseerd fotometrisch systeem</a:t>
            </a:r>
          </a:p>
          <a:p>
            <a:endParaRPr lang="nl-BE" sz="2400" dirty="0" smtClean="0"/>
          </a:p>
          <a:p>
            <a:r>
              <a:rPr lang="nl-BE" sz="2400" dirty="0" smtClean="0"/>
              <a:t>Waarom? </a:t>
            </a:r>
          </a:p>
          <a:p>
            <a:r>
              <a:rPr lang="nl-BE" sz="2400" dirty="0" smtClean="0"/>
              <a:t>Fotografische emulsies van toen gevoeliger voor de een of andere golflengte.</a:t>
            </a:r>
          </a:p>
          <a:p>
            <a:endParaRPr lang="nl-BE" sz="2400" dirty="0" smtClean="0"/>
          </a:p>
          <a:p>
            <a:r>
              <a:rPr lang="nl-BE" sz="2400" dirty="0" smtClean="0"/>
              <a:t>Bv. </a:t>
            </a:r>
            <a:r>
              <a:rPr lang="nl-BE" sz="2400" dirty="0" err="1" smtClean="0"/>
              <a:t>Johnson-Morgan</a:t>
            </a:r>
            <a:r>
              <a:rPr lang="nl-BE" sz="2400" dirty="0" smtClean="0"/>
              <a:t> of </a:t>
            </a:r>
            <a:r>
              <a:rPr lang="nl-BE" sz="2400" dirty="0" err="1" smtClean="0"/>
              <a:t>UBV-fotometrisch</a:t>
            </a:r>
            <a:r>
              <a:rPr lang="nl-BE" sz="2400" dirty="0" smtClean="0"/>
              <a:t> systeem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	Licht gemeten in drie golflengtes: 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	365 </a:t>
            </a:r>
            <a:r>
              <a:rPr lang="nl-BE" sz="2400" dirty="0" err="1" smtClean="0"/>
              <a:t>nm</a:t>
            </a:r>
            <a:r>
              <a:rPr lang="nl-BE" sz="2400" dirty="0" smtClean="0"/>
              <a:t> (U – ultraviolet)</a:t>
            </a:r>
          </a:p>
          <a:p>
            <a:r>
              <a:rPr lang="nl-BE" sz="2400" dirty="0" smtClean="0"/>
              <a:t>	440 </a:t>
            </a:r>
            <a:r>
              <a:rPr lang="nl-BE" sz="2400" dirty="0" err="1" smtClean="0"/>
              <a:t>nm</a:t>
            </a:r>
            <a:r>
              <a:rPr lang="nl-BE" sz="2400" dirty="0" smtClean="0"/>
              <a:t> (B – Blauw)</a:t>
            </a:r>
          </a:p>
          <a:p>
            <a:r>
              <a:rPr lang="nl-BE" sz="2400" dirty="0" smtClean="0"/>
              <a:t>	550 </a:t>
            </a:r>
            <a:r>
              <a:rPr lang="nl-BE" sz="2400" dirty="0" err="1" smtClean="0"/>
              <a:t>nm</a:t>
            </a:r>
            <a:r>
              <a:rPr lang="nl-BE" sz="2400" dirty="0" smtClean="0"/>
              <a:t> (V – </a:t>
            </a:r>
            <a:r>
              <a:rPr lang="nl-BE" sz="2400" dirty="0" err="1" smtClean="0"/>
              <a:t>Visible</a:t>
            </a:r>
            <a:r>
              <a:rPr lang="nl-BE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Horizontale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692696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B – V – index</a:t>
            </a:r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Bepalen </a:t>
            </a:r>
            <a:r>
              <a:rPr lang="nl-BE" sz="2400" dirty="0" err="1" smtClean="0"/>
              <a:t>spectraalklasse</a:t>
            </a:r>
            <a:r>
              <a:rPr lang="nl-BE" sz="2400" dirty="0" smtClean="0"/>
              <a:t> ster (dus kleur / oppervlaktetemperatuur)</a:t>
            </a:r>
          </a:p>
          <a:p>
            <a:endParaRPr lang="nl-BE" sz="2400" dirty="0" smtClean="0"/>
          </a:p>
          <a:p>
            <a:r>
              <a:rPr lang="nl-BE" sz="2400" dirty="0" smtClean="0"/>
              <a:t>Definitie:   verschil tussen twee (schijnbare) magnitudes, </a:t>
            </a:r>
            <a:r>
              <a:rPr lang="nl-BE" sz="2400" dirty="0" err="1" smtClean="0"/>
              <a:t>nl</a:t>
            </a:r>
            <a:r>
              <a:rPr lang="nl-BE" sz="2400" dirty="0" smtClean="0"/>
              <a:t>. </a:t>
            </a:r>
          </a:p>
          <a:p>
            <a:r>
              <a:rPr lang="nl-BE" sz="2400" dirty="0" smtClean="0"/>
              <a:t>		</a:t>
            </a:r>
            <a:r>
              <a:rPr lang="nl-BE" sz="2400" dirty="0" err="1" smtClean="0"/>
              <a:t>m</a:t>
            </a:r>
            <a:r>
              <a:rPr lang="nl-BE" sz="2400" baseline="-25000" dirty="0" err="1" smtClean="0"/>
              <a:t>B</a:t>
            </a:r>
            <a:r>
              <a:rPr lang="nl-BE" sz="2400" baseline="-25000" dirty="0" smtClean="0"/>
              <a:t> </a:t>
            </a:r>
            <a:r>
              <a:rPr lang="nl-BE" sz="2400" dirty="0" smtClean="0"/>
              <a:t>- </a:t>
            </a:r>
            <a:r>
              <a:rPr lang="nl-BE" sz="2400" dirty="0" err="1" smtClean="0"/>
              <a:t>m</a:t>
            </a:r>
            <a:r>
              <a:rPr lang="nl-BE" sz="2400" baseline="-25000" dirty="0" err="1" smtClean="0"/>
              <a:t>V</a:t>
            </a:r>
            <a:endParaRPr lang="nl-BE" sz="2400" baseline="-25000" dirty="0" smtClean="0"/>
          </a:p>
          <a:p>
            <a:endParaRPr lang="nl-BE" dirty="0" smtClean="0"/>
          </a:p>
          <a:p>
            <a:r>
              <a:rPr lang="nl-BE" dirty="0" smtClean="0"/>
              <a:t>	</a:t>
            </a:r>
            <a:r>
              <a:rPr lang="nl-BE" sz="2400" dirty="0" smtClean="0"/>
              <a:t>       Bv. 	Blauwe ster:	           -	0,4</a:t>
            </a:r>
          </a:p>
          <a:p>
            <a:r>
              <a:rPr lang="nl-BE" sz="2400" dirty="0" smtClean="0"/>
              <a:t>		Witte ster: 		0,2</a:t>
            </a:r>
          </a:p>
          <a:p>
            <a:r>
              <a:rPr lang="nl-BE" sz="2400" dirty="0" smtClean="0"/>
              <a:t>		Gele ster: 		0,63</a:t>
            </a:r>
          </a:p>
          <a:p>
            <a:r>
              <a:rPr lang="nl-BE" sz="2400" dirty="0" smtClean="0"/>
              <a:t>		Oranjerode ster: 	1,85</a:t>
            </a:r>
          </a:p>
          <a:p>
            <a:endParaRPr lang="nl-BE" sz="2400" dirty="0" smtClean="0"/>
          </a:p>
          <a:p>
            <a:r>
              <a:rPr lang="nl-BE" sz="2400" dirty="0" smtClean="0"/>
              <a:t>Hete ster: lagere B–V–index </a:t>
            </a:r>
          </a:p>
          <a:p>
            <a:r>
              <a:rPr lang="nl-BE" sz="2400" dirty="0" smtClean="0"/>
              <a:t>Koelere ster: grotere B–V–index</a:t>
            </a:r>
          </a:p>
          <a:p>
            <a:r>
              <a:rPr lang="nl-BE" sz="2400" dirty="0" smtClean="0"/>
              <a:t>				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ifni.co/img/space/b-v.gif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56000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55" y="404664"/>
            <a:ext cx="6911690" cy="416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467544" y="515719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Beide magnitudes (B- en V-magnitude) = 0 voor een ster van spectraalklasse A0 (met oppervlaktetemperatuur 10 000 K; bv. de ster </a:t>
            </a:r>
            <a:r>
              <a:rPr lang="nl-BE" sz="2000" dirty="0" err="1" smtClean="0"/>
              <a:t>Wega</a:t>
            </a:r>
            <a:r>
              <a:rPr lang="nl-BE" sz="2000" dirty="0" smtClean="0"/>
              <a:t> (Lier))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6909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86723"/>
              </p:ext>
            </p:extLst>
          </p:nvPr>
        </p:nvGraphicFramePr>
        <p:xfrm>
          <a:off x="1943708" y="4164782"/>
          <a:ext cx="5256584" cy="2693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146"/>
                <a:gridCol w="1314146"/>
                <a:gridCol w="1314146"/>
                <a:gridCol w="1314146"/>
              </a:tblGrid>
              <a:tr h="67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T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B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>
                          <a:effectLst/>
                        </a:rPr>
                        <a:t>V</a:t>
                      </a:r>
                      <a:endParaRPr lang="nl-BE" sz="16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>
                          <a:effectLst/>
                        </a:rPr>
                        <a:t>B-V</a:t>
                      </a:r>
                      <a:endParaRPr lang="nl-BE" sz="16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10 000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0.0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>
                          <a:effectLst/>
                        </a:rPr>
                        <a:t>0.0</a:t>
                      </a:r>
                      <a:endParaRPr lang="nl-BE" sz="16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0.0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8 000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1.0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0.8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0.2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6 500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>
                          <a:effectLst/>
                        </a:rPr>
                        <a:t>2.5</a:t>
                      </a:r>
                      <a:endParaRPr lang="nl-BE" sz="16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2.0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1600" dirty="0">
                          <a:effectLst/>
                        </a:rPr>
                        <a:t>0.5</a:t>
                      </a:r>
                      <a:endParaRPr lang="nl-BE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55" y="0"/>
            <a:ext cx="6911690" cy="416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228184" y="256490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6500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348999" cy="68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upload.wikimedia.org/wikipedia/commons/6/6b/HRDiagram.pn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5382"/>
            <a:ext cx="6048672" cy="68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68344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Verticale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Schijnbare magnitude</a:t>
            </a:r>
            <a:r>
              <a:rPr lang="nl-BE" sz="2400" dirty="0" smtClean="0"/>
              <a:t> (m)</a:t>
            </a:r>
          </a:p>
          <a:p>
            <a:endParaRPr lang="nl-BE" dirty="0" smtClean="0"/>
          </a:p>
          <a:p>
            <a:r>
              <a:rPr lang="nl-BE" dirty="0" smtClean="0"/>
              <a:t>Wat? </a:t>
            </a:r>
          </a:p>
          <a:p>
            <a:endParaRPr lang="nl-BE" dirty="0" smtClean="0"/>
          </a:p>
          <a:p>
            <a:pPr algn="just"/>
            <a:r>
              <a:rPr lang="nl-NL" dirty="0" smtClean="0"/>
              <a:t>De schijnbare magnitude </a:t>
            </a:r>
            <a:r>
              <a:rPr lang="nl-NL" i="1" dirty="0" smtClean="0"/>
              <a:t>m</a:t>
            </a:r>
            <a:r>
              <a:rPr lang="nl-NL" dirty="0" smtClean="0"/>
              <a:t> van een ster is een maat voor de helderheid van die ster zoals we ze van op aarde waarnemen (ten opzichte van de helderheid van een referentiester).</a:t>
            </a:r>
          </a:p>
          <a:p>
            <a:endParaRPr lang="nl-NL" dirty="0" smtClean="0"/>
          </a:p>
          <a:p>
            <a:r>
              <a:rPr lang="nl-NL" dirty="0" smtClean="0"/>
              <a:t>Bedacht door de Griekse astronoom </a:t>
            </a:r>
            <a:r>
              <a:rPr lang="nl-NL" dirty="0" err="1" smtClean="0"/>
              <a:t>Hipparchus</a:t>
            </a:r>
            <a:r>
              <a:rPr lang="nl-NL" dirty="0" smtClean="0"/>
              <a:t> (120 v. Chr.).</a:t>
            </a:r>
          </a:p>
          <a:p>
            <a:endParaRPr lang="nl-NL" dirty="0" smtClean="0"/>
          </a:p>
          <a:p>
            <a:r>
              <a:rPr lang="nl-NL" dirty="0" smtClean="0"/>
              <a:t>Wordt nog steeds gebruikt door (amateur)astronomen.</a:t>
            </a:r>
          </a:p>
          <a:p>
            <a:endParaRPr lang="nl-NL" dirty="0" smtClean="0"/>
          </a:p>
          <a:p>
            <a:r>
              <a:rPr lang="nl-NL" dirty="0" smtClean="0"/>
              <a:t>Voorbeelden?</a:t>
            </a:r>
          </a:p>
          <a:p>
            <a:endParaRPr lang="nl-NL" dirty="0" smtClean="0"/>
          </a:p>
          <a:p>
            <a:r>
              <a:rPr lang="nl-NL" dirty="0" err="1" smtClean="0"/>
              <a:t>Sirius</a:t>
            </a:r>
            <a:r>
              <a:rPr lang="nl-NL" dirty="0" smtClean="0"/>
              <a:t>: - 1,46 (helderste ster aan de hemel, na onze zon)</a:t>
            </a:r>
          </a:p>
          <a:p>
            <a:r>
              <a:rPr lang="nl-NL" dirty="0" err="1" smtClean="0"/>
              <a:t>Wega</a:t>
            </a:r>
            <a:r>
              <a:rPr lang="nl-NL" dirty="0" smtClean="0"/>
              <a:t>:  + 0,03 (oorspronkelijke referentiester)</a:t>
            </a:r>
          </a:p>
          <a:p>
            <a:r>
              <a:rPr lang="nl-NL" dirty="0" err="1" smtClean="0"/>
              <a:t>Spica</a:t>
            </a:r>
            <a:r>
              <a:rPr lang="nl-NL" dirty="0" smtClean="0"/>
              <a:t>:  + 1,04</a:t>
            </a:r>
          </a:p>
          <a:p>
            <a:r>
              <a:rPr lang="nl-BE" dirty="0" smtClean="0"/>
              <a:t>Grens menselijk oog: ongeveer + 6</a:t>
            </a:r>
          </a:p>
          <a:p>
            <a:endParaRPr lang="nl-BE" dirty="0" smtClean="0"/>
          </a:p>
          <a:p>
            <a:r>
              <a:rPr lang="nl-BE" b="1" dirty="0" smtClean="0"/>
              <a:t>DUS: Hoe helderder een ster, hoe lager de schijnbare magnitudewaarde !!!!!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68344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Verticale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764704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Absolute magnitude</a:t>
            </a:r>
            <a:r>
              <a:rPr lang="nl-BE" sz="2400" dirty="0" smtClean="0"/>
              <a:t> (M)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Wat?</a:t>
            </a:r>
          </a:p>
          <a:p>
            <a:endParaRPr lang="nl-BE" dirty="0" smtClean="0"/>
          </a:p>
          <a:p>
            <a:r>
              <a:rPr lang="nl-BE" dirty="0" smtClean="0"/>
              <a:t>M = m die een ster zou hebben indien ze zich op een afstand  van 10 </a:t>
            </a:r>
            <a:r>
              <a:rPr lang="nl-BE" dirty="0" err="1" smtClean="0"/>
              <a:t>parsec</a:t>
            </a:r>
            <a:r>
              <a:rPr lang="nl-BE" dirty="0" smtClean="0"/>
              <a:t> (= 32,6 lichtjaar) van de zon zou bevinden</a:t>
            </a:r>
          </a:p>
          <a:p>
            <a:endParaRPr lang="nl-BE" dirty="0" smtClean="0"/>
          </a:p>
          <a:p>
            <a:r>
              <a:rPr lang="nl-BE" dirty="0" smtClean="0"/>
              <a:t>M is een maat voor de werkelijke lichtkracht van een ster</a:t>
            </a:r>
          </a:p>
          <a:p>
            <a:endParaRPr lang="nl-BE" dirty="0" smtClean="0"/>
          </a:p>
          <a:p>
            <a:r>
              <a:rPr lang="nl-BE" dirty="0" smtClean="0"/>
              <a:t>Afstanden van bijna 120 000 sterren zeer nauwkeurig gekend dank zij de satelliet </a:t>
            </a:r>
            <a:r>
              <a:rPr lang="nl-BE" dirty="0" err="1" smtClean="0"/>
              <a:t>Hipparcos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Sinds eind 2013: satelliet </a:t>
            </a:r>
            <a:r>
              <a:rPr lang="nl-BE" dirty="0" err="1" smtClean="0"/>
              <a:t>Gaia</a:t>
            </a:r>
            <a:r>
              <a:rPr lang="nl-BE" dirty="0" smtClean="0"/>
              <a:t>; positie van meer dan 1 miljard sterren van ons Melkwegstelsel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68344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Verticale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76470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Lichtkracht</a:t>
            </a:r>
            <a:r>
              <a:rPr lang="nl-BE" sz="2400" dirty="0" smtClean="0"/>
              <a:t> (L)</a:t>
            </a:r>
            <a:endParaRPr lang="nl-BE" dirty="0" smtClean="0"/>
          </a:p>
          <a:p>
            <a:endParaRPr lang="nl-BE" sz="2400" dirty="0" smtClean="0"/>
          </a:p>
          <a:p>
            <a:r>
              <a:rPr lang="nl-BE" sz="2400" dirty="0" smtClean="0"/>
              <a:t>Wat?</a:t>
            </a:r>
          </a:p>
          <a:p>
            <a:endParaRPr lang="nl-BE" sz="2400" dirty="0" smtClean="0"/>
          </a:p>
          <a:p>
            <a:r>
              <a:rPr lang="nl-BE" sz="2400" dirty="0" smtClean="0"/>
              <a:t>De totale energie die een ster per seconde uitstraalt (Watt)</a:t>
            </a:r>
          </a:p>
          <a:p>
            <a:endParaRPr lang="nl-BE" sz="2400" dirty="0" smtClean="0"/>
          </a:p>
          <a:p>
            <a:r>
              <a:rPr lang="nl-BE" sz="2400" b="1" dirty="0" smtClean="0"/>
              <a:t>In het HRD meestal weergegeven als verhouding tot de lichtkracht van de zon (</a:t>
            </a:r>
            <a:r>
              <a:rPr lang="nl-BE" sz="2400" b="1" dirty="0" err="1" smtClean="0"/>
              <a:t>L</a:t>
            </a:r>
            <a:r>
              <a:rPr lang="nl-BE" sz="1400" b="1" dirty="0" err="1" smtClean="0"/>
              <a:t>zon</a:t>
            </a:r>
            <a:r>
              <a:rPr lang="nl-BE" sz="2400" b="1" dirty="0" smtClean="0"/>
              <a:t> = 3,85 . 10</a:t>
            </a:r>
            <a:r>
              <a:rPr lang="nl-BE" sz="2400" b="1" baseline="30000" dirty="0" smtClean="0"/>
              <a:t>26</a:t>
            </a:r>
            <a:r>
              <a:rPr lang="nl-BE" sz="2400" b="1" dirty="0" smtClean="0"/>
              <a:t> W)</a:t>
            </a:r>
            <a:endParaRPr lang="fr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upload.wikimedia.org/wikipedia/commons/6/6b/HRDiagram.pn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5382"/>
            <a:ext cx="6048672" cy="68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0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Horizontale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Oppervlaktetemperatuur en kleur</a:t>
            </a:r>
          </a:p>
          <a:p>
            <a:endParaRPr lang="nl-BE" sz="2400" dirty="0" smtClean="0"/>
          </a:p>
        </p:txBody>
      </p:sp>
      <p:pic>
        <p:nvPicPr>
          <p:cNvPr id="6" name="Picture 2" descr="https://i0.wp.com/www.kuuke.nl/wp-content/uploads/2012/11/zon_atmosferische_la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6851"/>
            <a:ext cx="5154929" cy="51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rania.be/sites/default/files/zon%20doorsnede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40" y="2708920"/>
            <a:ext cx="2999232" cy="2008724"/>
          </a:xfrm>
          <a:prstGeom prst="rect">
            <a:avLst/>
          </a:prstGeom>
          <a:solidFill>
            <a:srgbClr val="002060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Horizontale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2809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Oppervlaktetemperatuur en kleur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Een ster zendt straling uit in verschillende golflengtes.</a:t>
            </a:r>
          </a:p>
          <a:p>
            <a:r>
              <a:rPr lang="nl-BE" sz="2400" dirty="0" smtClean="0"/>
              <a:t>Het spectrum van een ster vertoont een golflengtepiek bij een bepaalde temperatuur.</a:t>
            </a:r>
          </a:p>
          <a:p>
            <a:endParaRPr lang="nl-BE" sz="800" dirty="0" smtClean="0"/>
          </a:p>
          <a:p>
            <a:r>
              <a:rPr lang="nl-BE" sz="2400" dirty="0" smtClean="0"/>
              <a:t>Wet van Wien:</a:t>
            </a:r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pic>
        <p:nvPicPr>
          <p:cNvPr id="4" name="Afbeelding 3" descr="http://s3-eu-west-1.amazonaws.com/natuurkunde-assets/content_files/files/48/original/supportBinaryFiles_referenceId_1_supportId_938821?141026210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64406"/>
            <a:ext cx="6984776" cy="39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699792" y="227687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err="1" smtClean="0"/>
              <a:t>λ</a:t>
            </a:r>
            <a:r>
              <a:rPr lang="nl-NL" i="1" baseline="-25000" dirty="0" err="1" smtClean="0"/>
              <a:t>max</a:t>
            </a:r>
            <a:r>
              <a:rPr lang="nl-NL" i="1" dirty="0" smtClean="0"/>
              <a:t> = b </a:t>
            </a:r>
            <a:r>
              <a:rPr lang="nl-NL" dirty="0" smtClean="0"/>
              <a:t>/</a:t>
            </a:r>
            <a:r>
              <a:rPr lang="nl-NL" i="1" dirty="0" smtClean="0"/>
              <a:t> T</a:t>
            </a:r>
            <a:r>
              <a:rPr lang="nl-NL" dirty="0" smtClean="0"/>
              <a:t>      of      </a:t>
            </a:r>
            <a:r>
              <a:rPr lang="nl-NL" i="1" dirty="0" smtClean="0"/>
              <a:t>T = b </a:t>
            </a:r>
            <a:r>
              <a:rPr lang="nl-NL" dirty="0" smtClean="0"/>
              <a:t>/ </a:t>
            </a:r>
            <a:r>
              <a:rPr lang="nl-NL" i="1" dirty="0" err="1" smtClean="0"/>
              <a:t>λ</a:t>
            </a:r>
            <a:r>
              <a:rPr lang="nl-NL" i="1" baseline="-25000" dirty="0" err="1" smtClean="0"/>
              <a:t>max</a:t>
            </a:r>
            <a:r>
              <a:rPr lang="nl-NL" dirty="0" smtClean="0"/>
              <a:t>    met </a:t>
            </a:r>
            <a:r>
              <a:rPr lang="nl-NL" i="1" dirty="0" smtClean="0"/>
              <a:t>b</a:t>
            </a:r>
            <a:r>
              <a:rPr lang="nl-NL" dirty="0" smtClean="0"/>
              <a:t> = 2,8977721 . 10</a:t>
            </a:r>
            <a:r>
              <a:rPr lang="nl-NL" baseline="30000" dirty="0" smtClean="0"/>
              <a:t>-3</a:t>
            </a:r>
            <a:r>
              <a:rPr lang="nl-NL" dirty="0" smtClean="0"/>
              <a:t> </a:t>
            </a:r>
            <a:r>
              <a:rPr lang="nl-NL" dirty="0" err="1" smtClean="0"/>
              <a:t>K.m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29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Horizontale as</a:t>
            </a: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Oppervlaktetemperatuur en kleur</a:t>
            </a:r>
          </a:p>
          <a:p>
            <a:endParaRPr lang="nl-BE" sz="2400" dirty="0" smtClean="0"/>
          </a:p>
          <a:p>
            <a:r>
              <a:rPr lang="nl-BE" sz="2400" dirty="0" smtClean="0"/>
              <a:t>Rode  -  oranje  -  gele  -  witte  -  blauwe     sterren</a:t>
            </a:r>
          </a:p>
          <a:p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Waar zijn de </a:t>
            </a:r>
            <a:r>
              <a:rPr lang="nl-BE" sz="2400" dirty="0" smtClean="0">
                <a:solidFill>
                  <a:schemeClr val="accent3">
                    <a:lumMod val="50000"/>
                  </a:schemeClr>
                </a:solidFill>
              </a:rPr>
              <a:t>groene</a:t>
            </a:r>
            <a:r>
              <a:rPr lang="nl-BE" sz="2400" dirty="0" smtClean="0"/>
              <a:t> sterren gebleven???</a:t>
            </a:r>
          </a:p>
          <a:p>
            <a:endParaRPr lang="nl-BE" sz="2400" dirty="0" smtClean="0"/>
          </a:p>
          <a:p>
            <a:r>
              <a:rPr lang="nl-BE" sz="2400" dirty="0" smtClean="0"/>
              <a:t>Golflengtepiek in groene deel spectrum, maar …</a:t>
            </a:r>
          </a:p>
          <a:p>
            <a:r>
              <a:rPr lang="nl-BE" sz="2400" dirty="0" smtClean="0"/>
              <a:t>deze sterren stralen ook in sterke mate in andere zichtbare golflengten = witte ster !!!</a:t>
            </a:r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455</Words>
  <Application>Microsoft Office PowerPoint</Application>
  <PresentationFormat>Diavoorstelling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Thierry</dc:creator>
  <cp:lastModifiedBy>Thierry Duynslaeger</cp:lastModifiedBy>
  <cp:revision>74</cp:revision>
  <dcterms:created xsi:type="dcterms:W3CDTF">2018-09-18T07:51:21Z</dcterms:created>
  <dcterms:modified xsi:type="dcterms:W3CDTF">2020-09-13T15:10:23Z</dcterms:modified>
</cp:coreProperties>
</file>