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5.xml.rels" ContentType="application/vnd.openxmlformats-package.relationships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46.jpeg" ContentType="image/jpeg"/>
  <Override PartName="/ppt/media/image8.png" ContentType="image/png"/>
  <Override PartName="/ppt/media/image10.png" ContentType="image/png"/>
  <Override PartName="/ppt/media/image12.png" ContentType="image/png"/>
  <Override PartName="/ppt/media/image21.gif" ContentType="image/gif"/>
  <Override PartName="/ppt/media/image14.png" ContentType="image/png"/>
  <Override PartName="/ppt/media/image32.png" ContentType="image/png"/>
  <Override PartName="/ppt/media/image16.png" ContentType="image/png"/>
  <Override PartName="/ppt/media/image41.gif" ContentType="image/gif"/>
  <Override PartName="/ppt/media/image24.jpeg" ContentType="image/jpeg"/>
  <Override PartName="/ppt/media/image25.png" ContentType="image/png"/>
  <Override PartName="/ppt/media/image34.gif" ContentType="image/gif"/>
  <Override PartName="/ppt/media/image43.gif" ContentType="image/gif"/>
  <Override PartName="/ppt/media/image30.jpeg" ContentType="image/jpeg"/>
  <Override PartName="/ppt/media/image18.gif" ContentType="image/gif"/>
  <Override PartName="/ppt/media/image36.gif" ContentType="image/gif"/>
  <Override PartName="/ppt/media/image26.jpeg" ContentType="image/jpeg"/>
  <Override PartName="/ppt/media/image1.png" ContentType="image/png"/>
  <Override PartName="/ppt/media/image15.jpeg" ContentType="image/jpeg"/>
  <Override PartName="/ppt/media/image45.gif" ContentType="image/gif"/>
  <Override PartName="/ppt/media/image29.gif" ContentType="image/gif"/>
  <Override PartName="/ppt/media/image4.jpeg" ContentType="image/jpeg"/>
  <Override PartName="/ppt/media/image38.gif" ContentType="image/gif"/>
  <Override PartName="/ppt/media/image3.gif" ContentType="image/gif"/>
  <Override PartName="/ppt/media/image28.jpeg" ContentType="image/jpeg"/>
  <Override PartName="/ppt/media/image7.png" ContentType="image/png"/>
  <Override PartName="/ppt/media/image9.png" ContentType="image/png"/>
  <Override PartName="/ppt/media/image11.png" ContentType="image/png"/>
  <Override PartName="/ppt/media/image20.gif" ContentType="image/gif"/>
  <Override PartName="/ppt/media/image13.png" ContentType="image/png"/>
  <Override PartName="/ppt/media/image22.png" ContentType="image/png"/>
  <Override PartName="/ppt/media/image31.png" ContentType="image/png"/>
  <Override PartName="/ppt/media/image23.jpeg" ContentType="image/jpeg"/>
  <Override PartName="/ppt/media/image40.gif" ContentType="image/gif"/>
  <Override PartName="/ppt/media/image33.gif" ContentType="image/gif"/>
  <Override PartName="/ppt/media/image17.png" ContentType="image/png"/>
  <Override PartName="/ppt/media/image42.gif" ContentType="image/gif"/>
  <Override PartName="/ppt/media/image35.png" ContentType="image/png"/>
  <Override PartName="/ppt/media/image19.png" ContentType="image/png"/>
  <Override PartName="/ppt/media/image44.gif" ContentType="image/gif"/>
  <Override PartName="/ppt/media/image37.gif" ContentType="image/gif"/>
  <Override PartName="/ppt/media/image2.png" ContentType="image/png"/>
  <Override PartName="/ppt/media/image27.jpeg" ContentType="image/jpeg"/>
  <Override PartName="/ppt/media/image39.gif" ContentType="image/gif"/>
  <Override PartName="/ppt/media/image5.jpeg" ContentType="image/jpeg"/>
  <Override PartName="/ppt/media/image6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Klik om het formaat van de notities te bewerken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&lt;koptekst&gt;</a:t>
            </a:r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GB"/>
              <a:t>&lt;datum/tijd&gt;</a:t>
            </a:r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GB"/>
              <a:t>&lt;voettekst&gt;</a:t>
            </a:r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D1F16100-51E1-41F1-81A1-A1A1B1717141}" type="slidenum">
              <a:rPr lang="en-GB"/>
              <a:t>&lt;getal&gt;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480" cy="41140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GB"/>
              <a:t>Example is exaggerated: the pulsations will never go deep into the core of the star</a:t>
            </a: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80880"/>
            <a:ext cx="77716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GB"/>
              <a:t>Klik om de opmaak van de titeltekst te bewerken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Klik om de opmaak van de overzichtstekst te bewerken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Tweede overzichtsniveau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Derde overzichtsniveau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Vierde overzichtsniveau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Vijfde overzichtsniveau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Zesde overzichtsniveau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Zevende overzichtsniveau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GB"/>
              <a:t>Klik om de opmaak van de titeltekst te bewerken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Klik om de opmaak van de overzichtstekst te bewerken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Tweede overzichtsniveau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Derde overzichtsniveau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Vierde overzichtsniveau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Vijfde overzichtsniveau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Zesde overzichtsniveau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Zevende overzichtsniveau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gif"/><Relationship Id="rId2" Type="http://schemas.openxmlformats.org/officeDocument/2006/relationships/image" Target="../media/image22.pn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gif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gif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g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gif"/><Relationship Id="rId2" Type="http://schemas.openxmlformats.org/officeDocument/2006/relationships/image" Target="../media/image37.gif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gif"/><Relationship Id="rId2" Type="http://schemas.openxmlformats.org/officeDocument/2006/relationships/image" Target="../media/image39.gif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gif"/><Relationship Id="rId2" Type="http://schemas.openxmlformats.org/officeDocument/2006/relationships/image" Target="../media/image41.gif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2.gif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gif"/><Relationship Id="rId2" Type="http://schemas.openxmlformats.org/officeDocument/2006/relationships/image" Target="../media/image44.gif"/><Relationship Id="rId3" Type="http://schemas.openxmlformats.org/officeDocument/2006/relationships/image" Target="../media/image45.gif"/><Relationship Id="rId4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141A1-1131-41C1-B171-A15171F1615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74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  -  Patrick Wils</a:t>
            </a:r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685800" y="762120"/>
            <a:ext cx="7771680" cy="76140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3000">
                <a:solidFill>
                  <a:srgbClr val="ffcc66"/>
                </a:solidFill>
                <a:latin typeface="Tahoma"/>
              </a:rPr>
              <a:t>Double-Mode RR Lyrae Sterren</a:t>
            </a:r>
            <a:endParaRPr/>
          </a:p>
        </p:txBody>
      </p:sp>
      <p:sp>
        <p:nvSpPr>
          <p:cNvPr id="77" name="CustomShape 5"/>
          <p:cNvSpPr/>
          <p:nvPr/>
        </p:nvSpPr>
        <p:spPr>
          <a:xfrm>
            <a:off x="1066680" y="3733920"/>
            <a:ext cx="7009560" cy="1751760"/>
          </a:xfrm>
          <a:prstGeom prst="rect">
            <a:avLst/>
          </a:prstGeom>
        </p:spPr>
      </p:sp>
      <p:pic>
        <p:nvPicPr>
          <p:cNvPr descr="" id="78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2133720"/>
            <a:ext cx="6095160" cy="36568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818101-F1F1-4161-B171-C1B1C171D1D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3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36" name="CustomShape 4"/>
          <p:cNvSpPr/>
          <p:nvPr/>
        </p:nvSpPr>
        <p:spPr>
          <a:xfrm>
            <a:off x="576360" y="22860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“</a:t>
            </a:r>
            <a:r>
              <a:rPr lang="en-GB" sz="2800">
                <a:solidFill>
                  <a:srgbClr val="ffcc66"/>
                </a:solidFill>
                <a:latin typeface="Tahoma"/>
              </a:rPr>
              <a:t>Beat”-periode</a:t>
            </a:r>
            <a:endParaRPr/>
          </a:p>
        </p:txBody>
      </p:sp>
      <p:sp>
        <p:nvSpPr>
          <p:cNvPr id="137" name="CustomShape 5"/>
          <p:cNvSpPr/>
          <p:nvPr/>
        </p:nvSpPr>
        <p:spPr>
          <a:xfrm>
            <a:off x="685800" y="990720"/>
            <a:ext cx="7771680" cy="51807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Double-mode Cepheids = “Beat” Cepheids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1/Beat periode = 1/Periode1 – 1/Periode2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Hoe dichter de periodes bij elkaar liggen, hoe langer de beat periode (cfr. Blazhko-effect)</a:t>
            </a:r>
            <a:endParaRPr/>
          </a:p>
        </p:txBody>
      </p:sp>
      <p:pic>
        <p:nvPicPr>
          <p:cNvPr descr="" id="138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2743200"/>
            <a:ext cx="5876280" cy="352368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1516171-4101-4131-9171-8181B1E191B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42" name="CustomShape 4"/>
          <p:cNvSpPr/>
          <p:nvPr/>
        </p:nvSpPr>
        <p:spPr>
          <a:xfrm>
            <a:off x="685800" y="228600"/>
            <a:ext cx="7771680" cy="761400"/>
          </a:xfrm>
          <a:prstGeom prst="rect">
            <a:avLst/>
          </a:prstGeom>
        </p:spPr>
        <p:txBody>
          <a:bodyPr anchor="ctr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Petersen-diagram</a:t>
            </a:r>
            <a:endParaRPr/>
          </a:p>
        </p:txBody>
      </p:sp>
      <p:sp>
        <p:nvSpPr>
          <p:cNvPr id="143" name="CustomShape 5"/>
          <p:cNvSpPr/>
          <p:nvPr/>
        </p:nvSpPr>
        <p:spPr>
          <a:xfrm>
            <a:off x="685800" y="990720"/>
            <a:ext cx="822888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Verhouding periode 1ste boventoon/fundamentele 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“</a:t>
            </a:r>
            <a:r>
              <a:rPr lang="en-GB" sz="2400">
                <a:solidFill>
                  <a:srgbClr val="ffffcc"/>
                </a:solidFill>
                <a:latin typeface="Tahoma"/>
              </a:rPr>
              <a:t>Ruis” afhankelijk van massa/temperatuur/metalliciteit?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2 groepen in Melkweg?</a:t>
            </a:r>
            <a:endParaRPr/>
          </a:p>
        </p:txBody>
      </p:sp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08160" y="2438280"/>
            <a:ext cx="5282640" cy="39618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5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172200" y="76320"/>
            <a:ext cx="2856960" cy="1132920"/>
          </a:xfrm>
          <a:prstGeom prst="rect">
            <a:avLst/>
          </a:prstGeom>
        </p:spPr>
      </p:pic>
      <p:sp>
        <p:nvSpPr>
          <p:cNvPr id="146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8151A1-5111-4101-9141-B141A1A111D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685800" y="22860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Catalina Real-time Transient Survey</a:t>
            </a:r>
            <a:endParaRPr/>
          </a:p>
        </p:txBody>
      </p:sp>
      <p:sp>
        <p:nvSpPr>
          <p:cNvPr id="148" name="CustomShape 3"/>
          <p:cNvSpPr/>
          <p:nvPr/>
        </p:nvSpPr>
        <p:spPr>
          <a:xfrm>
            <a:off x="685800" y="1066680"/>
            <a:ext cx="5942880" cy="51048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CSS: Near-Earth Objects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CRTS zoekt naar “transients”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Supernovae, quasars, dwergnovae, ...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Telescopen in Arizona en Australië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Worden onmiddellijk on-line gemeld 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~7 jaar fotometrische waarnemingen vrij online beschikbaar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Mag. ~13-20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50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5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143000" y="4592880"/>
            <a:ext cx="3452040" cy="1654920"/>
          </a:xfrm>
          <a:prstGeom prst="rect">
            <a:avLst/>
          </a:prstGeom>
        </p:spPr>
      </p:pic>
      <p:pic>
        <p:nvPicPr>
          <p:cNvPr descr="" id="152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120" y="3925440"/>
            <a:ext cx="3047400" cy="2285280"/>
          </a:xfrm>
          <a:prstGeom prst="rect">
            <a:avLst/>
          </a:prstGeom>
        </p:spPr>
      </p:pic>
      <p:pic>
        <p:nvPicPr>
          <p:cNvPr descr="" id="153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463440" y="2454480"/>
            <a:ext cx="2543400" cy="9738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913151-71F1-4181-81B1-7111F191619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55" name="CustomShape 2"/>
          <p:cNvSpPr/>
          <p:nvPr/>
        </p:nvSpPr>
        <p:spPr>
          <a:xfrm>
            <a:off x="685800" y="38088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Sloan Digital Sky Survey (SDSS)</a:t>
            </a:r>
            <a:endParaRPr/>
          </a:p>
        </p:txBody>
      </p:sp>
      <p:sp>
        <p:nvSpPr>
          <p:cNvPr id="156" name="CustomShape 3"/>
          <p:cNvSpPr/>
          <p:nvPr/>
        </p:nvSpPr>
        <p:spPr>
          <a:xfrm>
            <a:off x="685800" y="1143000"/>
            <a:ext cx="8228880" cy="50284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2.5m telescoop in New Mexico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In kaart brengen van de hemel tot mag. 24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Vooral toegespitst op quasars, melkwegstelsels (geen opnames in het vlak van de Melkweg)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Meestal slechts één opname van een gebied (fotometrie in ugriz) + spectroscopie van beperkter aantal objecten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Bij-product: spectroscopische ontdekking van CV’s</a:t>
            </a:r>
            <a:endParaRPr/>
          </a:p>
        </p:txBody>
      </p:sp>
      <p:pic>
        <p:nvPicPr>
          <p:cNvPr descr="" id="157" name="Picture 6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" y="152280"/>
            <a:ext cx="7133400" cy="990000"/>
          </a:xfrm>
          <a:prstGeom prst="rect">
            <a:avLst/>
          </a:prstGeom>
        </p:spPr>
      </p:pic>
      <p:sp>
        <p:nvSpPr>
          <p:cNvPr id="158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59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6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0" y="4369320"/>
            <a:ext cx="2656800" cy="1723320"/>
          </a:xfrm>
          <a:prstGeom prst="rect">
            <a:avLst/>
          </a:prstGeom>
        </p:spPr>
      </p:pic>
      <p:pic>
        <p:nvPicPr>
          <p:cNvPr descr="" id="161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915160" y="4369320"/>
            <a:ext cx="2618640" cy="1742400"/>
          </a:xfrm>
          <a:prstGeom prst="rect">
            <a:avLst/>
          </a:prstGeom>
        </p:spPr>
      </p:pic>
      <p:pic>
        <p:nvPicPr>
          <p:cNvPr descr="" id="162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4038480" y="4191120"/>
            <a:ext cx="1471680" cy="219204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685800" y="22860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SDSS – Selectie van kandidaat RR Lyrae-sterren</a:t>
            </a:r>
            <a:endParaRPr/>
          </a:p>
        </p:txBody>
      </p:sp>
      <p:sp>
        <p:nvSpPr>
          <p:cNvPr id="164" name="CustomShape 2"/>
          <p:cNvSpPr/>
          <p:nvPr/>
        </p:nvSpPr>
        <p:spPr>
          <a:xfrm>
            <a:off x="685800" y="914400"/>
            <a:ext cx="8228880" cy="52570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Basis: SDSS-kleuren (Ivezic et al., 2005AJ....129.1096I)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617191-21F1-4161-81E1-7161E191F15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67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6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1600200"/>
            <a:ext cx="6095160" cy="45712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518101-F1C1-4151-8141-E1F1510181F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685800" y="22860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Combinatie SDSS / CRTS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685800" y="990720"/>
            <a:ext cx="792396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Toegang tot SDSS SQL database (CasJobs)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Selecteren van sterren met de juiste kleur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Aantal objecten zo veel mogelijk beperken (meeste RRd’s liggen in het “midden” van de RR Lyrae-strook)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Van enkele duizenden sterren CRTS-data bekijken</a:t>
            </a:r>
            <a:endParaRPr/>
          </a:p>
        </p:txBody>
      </p:sp>
      <p:pic>
        <p:nvPicPr>
          <p:cNvPr descr="" id="17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914400" y="3456720"/>
            <a:ext cx="3652200" cy="2838960"/>
          </a:xfrm>
          <a:prstGeom prst="rect">
            <a:avLst/>
          </a:prstGeom>
        </p:spPr>
      </p:pic>
      <p:pic>
        <p:nvPicPr>
          <p:cNvPr descr="" id="173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162920" y="801360"/>
            <a:ext cx="1256760" cy="932760"/>
          </a:xfrm>
          <a:prstGeom prst="rect">
            <a:avLst/>
          </a:prstGeom>
        </p:spPr>
      </p:pic>
      <p:sp>
        <p:nvSpPr>
          <p:cNvPr id="174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75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7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4610520" y="3456720"/>
            <a:ext cx="3923280" cy="283356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717840" y="22860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Resultaat</a:t>
            </a:r>
            <a:endParaRPr/>
          </a:p>
        </p:txBody>
      </p:sp>
      <p:sp>
        <p:nvSpPr>
          <p:cNvPr id="178" name="CustomShape 2"/>
          <p:cNvSpPr/>
          <p:nvPr/>
        </p:nvSpPr>
        <p:spPr>
          <a:xfrm>
            <a:off x="685800" y="914400"/>
            <a:ext cx="7771680" cy="52570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~100 nieuwe RRd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2 groepen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80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31A191-3181-41E1-9181-310161A1814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81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8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676520" y="1905120"/>
            <a:ext cx="5822280" cy="43668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85800" y="380880"/>
            <a:ext cx="7771680" cy="53280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Periode – amplitude relatie</a:t>
            </a:r>
            <a:endParaRPr/>
          </a:p>
        </p:txBody>
      </p:sp>
      <p:sp>
        <p:nvSpPr>
          <p:cNvPr id="184" name="CustomShape 2"/>
          <p:cNvSpPr/>
          <p:nvPr/>
        </p:nvSpPr>
        <p:spPr>
          <a:xfrm>
            <a:off x="685800" y="1066680"/>
            <a:ext cx="7771680" cy="51048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Verhouding amplitude fundamentele mode / amplitude 1ste boventoon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1ste boventoon domineert meestal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Meer nog bij de langste periodes</a:t>
            </a:r>
            <a:endParaRPr/>
          </a:p>
        </p:txBody>
      </p:sp>
      <p:sp>
        <p:nvSpPr>
          <p:cNvPr id="185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86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414181-71C1-4191-8151-71218121416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87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8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09680" y="2838600"/>
            <a:ext cx="4647600" cy="348552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85800" y="22860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SDSS: Spectra</a:t>
            </a:r>
            <a:endParaRPr/>
          </a:p>
        </p:txBody>
      </p:sp>
      <p:sp>
        <p:nvSpPr>
          <p:cNvPr id="190" name="CustomShape 2"/>
          <p:cNvSpPr/>
          <p:nvPr/>
        </p:nvSpPr>
        <p:spPr>
          <a:xfrm>
            <a:off x="685800" y="1066680"/>
            <a:ext cx="7771680" cy="51048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Temperatuur, radiële snelheid, zwaartekracht a/h oppervlak, metalliciteit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92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41B181-0121-41F1-A101-A16101D1D17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93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9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752480" y="1981080"/>
            <a:ext cx="6019200" cy="430020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62120" y="38088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SDSS: Spectra -&gt; Temperatuur</a:t>
            </a:r>
            <a:endParaRPr/>
          </a:p>
        </p:txBody>
      </p:sp>
      <p:sp>
        <p:nvSpPr>
          <p:cNvPr id="196" name="CustomShape 2"/>
          <p:cNvSpPr/>
          <p:nvPr/>
        </p:nvSpPr>
        <p:spPr>
          <a:xfrm>
            <a:off x="685800" y="1219320"/>
            <a:ext cx="777168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Fase op moment van spectrum -&gt; temperatuur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98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1C11191-F1E1-41D1-A1E1-314131F1210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20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65600" y="2057400"/>
            <a:ext cx="5653800" cy="4240080"/>
          </a:xfrm>
          <a:prstGeom prst="rect">
            <a:avLst/>
          </a:prstGeom>
        </p:spPr>
      </p:pic>
      <p:pic>
        <p:nvPicPr>
          <p:cNvPr descr="" id="201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65600" y="2057400"/>
            <a:ext cx="5653800" cy="424008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46560" y="22860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Wat zijn RR Lyrae-sterren?</a:t>
            </a:r>
            <a:endParaRPr/>
          </a:p>
        </p:txBody>
      </p:sp>
      <p:sp>
        <p:nvSpPr>
          <p:cNvPr id="80" name="CustomShape 2"/>
          <p:cNvSpPr/>
          <p:nvPr/>
        </p:nvSpPr>
        <p:spPr>
          <a:xfrm>
            <a:off x="685800" y="914400"/>
            <a:ext cx="5257080" cy="52570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Oude (populatie II) sterren – horizontal branch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MV = +0.5 (HB!)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~0.5 zonsmassa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Spectraaltype ~ A2-F5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Pulsatieperiode 0.2 – 1 dag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Verbranden helium in kern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82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112181-9111-4131-A141-51D1A171514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83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8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486400" y="923760"/>
            <a:ext cx="3366720" cy="4028400"/>
          </a:xfrm>
          <a:prstGeom prst="rect">
            <a:avLst/>
          </a:prstGeom>
        </p:spPr>
      </p:pic>
      <p:pic>
        <p:nvPicPr>
          <p:cNvPr descr="" id="8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7920" y="3962520"/>
            <a:ext cx="3199680" cy="239976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685800" y="38088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Temperatuur van RR Lyrae-sterren</a:t>
            </a:r>
            <a:endParaRPr/>
          </a:p>
        </p:txBody>
      </p:sp>
      <p:sp>
        <p:nvSpPr>
          <p:cNvPr id="203" name="CustomShape 2"/>
          <p:cNvSpPr/>
          <p:nvPr/>
        </p:nvSpPr>
        <p:spPr>
          <a:xfrm>
            <a:off x="685800" y="1295280"/>
            <a:ext cx="8152560" cy="48762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Helderst bij hoogste temperatuur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Kortere periode -&gt; hogere temperatuur (vooral bij RRc)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RRd liggen in overgangsgebied RRab - RRc</a:t>
            </a:r>
            <a:endParaRPr/>
          </a:p>
        </p:txBody>
      </p:sp>
      <p:sp>
        <p:nvSpPr>
          <p:cNvPr id="20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205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B13101-51D1-4141-9141-91E121F151A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206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207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228600" y="2819520"/>
            <a:ext cx="4266360" cy="3199680"/>
          </a:xfrm>
          <a:prstGeom prst="rect">
            <a:avLst/>
          </a:prstGeom>
        </p:spPr>
      </p:pic>
      <p:pic>
        <p:nvPicPr>
          <p:cNvPr descr="" id="20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648320" y="2819520"/>
            <a:ext cx="4266360" cy="319968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85800" y="38088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Gravitatiekracht aan het oppervlak</a:t>
            </a:r>
            <a:endParaRPr/>
          </a:p>
        </p:txBody>
      </p:sp>
      <p:sp>
        <p:nvSpPr>
          <p:cNvPr id="210" name="CustomShape 2"/>
          <p:cNvSpPr/>
          <p:nvPr/>
        </p:nvSpPr>
        <p:spPr>
          <a:xfrm>
            <a:off x="685800" y="1219320"/>
            <a:ext cx="800028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Aarde: 3.0, Zon: 4.5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Helderst ~ bij grootste zwaartekracht -&gt; kleinste straal</a:t>
            </a:r>
            <a:endParaRPr/>
          </a:p>
        </p:txBody>
      </p:sp>
      <p:sp>
        <p:nvSpPr>
          <p:cNvPr id="21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812181-0111-41F1-B1A1-01F191B161A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213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21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80" y="2552760"/>
            <a:ext cx="4215600" cy="3161520"/>
          </a:xfrm>
          <a:prstGeom prst="rect">
            <a:avLst/>
          </a:prstGeom>
        </p:spPr>
      </p:pic>
      <p:pic>
        <p:nvPicPr>
          <p:cNvPr descr="" id="215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4724280" y="2552760"/>
            <a:ext cx="4215600" cy="316152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685800" y="38088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Metalliciteit van RRd</a:t>
            </a:r>
            <a:endParaRPr/>
          </a:p>
        </p:txBody>
      </p:sp>
      <p:sp>
        <p:nvSpPr>
          <p:cNvPr id="21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218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E1B1F1-E1B1-41B1-9131-2101A181D14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219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220" name="CustomShape 5"/>
          <p:cNvSpPr/>
          <p:nvPr/>
        </p:nvSpPr>
        <p:spPr>
          <a:xfrm>
            <a:off x="685800" y="1143000"/>
            <a:ext cx="7771680" cy="50284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[Fe/H]zon = 0 (meer metalen -&gt; zon is jonger)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Relatie periode – [Fe/H] ~ Petersen-diagram</a:t>
            </a:r>
            <a:endParaRPr/>
          </a:p>
        </p:txBody>
      </p:sp>
      <p:pic>
        <p:nvPicPr>
          <p:cNvPr descr="" id="2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981080" y="2266920"/>
            <a:ext cx="5409360" cy="405684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685800" y="22860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Periode – metalliciteit van RR Lyrae-sterren</a:t>
            </a:r>
            <a:endParaRPr/>
          </a:p>
        </p:txBody>
      </p:sp>
      <p:sp>
        <p:nvSpPr>
          <p:cNvPr id="223" name="CustomShape 2"/>
          <p:cNvSpPr/>
          <p:nvPr/>
        </p:nvSpPr>
        <p:spPr>
          <a:xfrm>
            <a:off x="685800" y="1066680"/>
            <a:ext cx="7771680" cy="51048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RRd: overgang tussen RRab - RRc</a:t>
            </a:r>
            <a:endParaRPr/>
          </a:p>
        </p:txBody>
      </p:sp>
      <p:sp>
        <p:nvSpPr>
          <p:cNvPr id="22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5171D1-9111-4191-9171-E171D191418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226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22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1752480"/>
            <a:ext cx="6095160" cy="4571280"/>
          </a:xfrm>
          <a:prstGeom prst="rect">
            <a:avLst/>
          </a:prstGeom>
        </p:spPr>
      </p:pic>
      <p:pic>
        <p:nvPicPr>
          <p:cNvPr descr="" id="22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23880" y="1752480"/>
            <a:ext cx="6095160" cy="4571280"/>
          </a:xfrm>
          <a:prstGeom prst="rect">
            <a:avLst/>
          </a:prstGeom>
        </p:spPr>
      </p:pic>
      <p:pic>
        <p:nvPicPr>
          <p:cNvPr descr="" id="22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523880" y="1752480"/>
            <a:ext cx="6095160" cy="457128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dur="indefinite" id="8" nodeType="mainSeq">
                <p:childTnLst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685800" y="38088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Besluit</a:t>
            </a: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685800" y="1219320"/>
            <a:ext cx="777168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Schat aan informatie online beschikbaar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Nog veel onontgonnen terrein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Heel wat te leren over RR Lyrae-sterren</a:t>
            </a:r>
            <a:endParaRPr/>
          </a:p>
        </p:txBody>
      </p:sp>
      <p:sp>
        <p:nvSpPr>
          <p:cNvPr id="232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233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171D171-A171-4181-8171-71E161E1B1B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234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2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62320" y="3276720"/>
            <a:ext cx="4276080" cy="29617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85800" y="228600"/>
            <a:ext cx="7771680" cy="68508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Waar bevinden zich RR Lyrae-sterren?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685800" y="1066680"/>
            <a:ext cx="7771680" cy="510480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Vnl. in Halo en Bulge Melkweg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Komen veel voor: 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RRab: &gt;33000 in VSX (14%)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Meest voorkomende type in VSX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Vertekend beeld?</a:t>
            </a:r>
            <a:endParaRPr/>
          </a:p>
        </p:txBody>
      </p:sp>
      <p:sp>
        <p:nvSpPr>
          <p:cNvPr id="88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89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A1D1E1D1-21E1-4141-A1E1-41F1A1814100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90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523880" y="3200400"/>
            <a:ext cx="6095880" cy="30776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E1A111-5111-4191-91E1-31210181618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95" name="CustomShape 4"/>
          <p:cNvSpPr/>
          <p:nvPr/>
        </p:nvSpPr>
        <p:spPr>
          <a:xfrm>
            <a:off x="685800" y="38088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Twee types RR Lyrae-sterren</a:t>
            </a:r>
            <a:endParaRPr/>
          </a:p>
        </p:txBody>
      </p:sp>
      <p:sp>
        <p:nvSpPr>
          <p:cNvPr id="96" name="CustomShape 5"/>
          <p:cNvSpPr/>
          <p:nvPr/>
        </p:nvSpPr>
        <p:spPr>
          <a:xfrm>
            <a:off x="685800" y="1143000"/>
            <a:ext cx="7771680" cy="45712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RRab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Fundamentele mode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Grotere amplitude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000">
                <a:solidFill>
                  <a:srgbClr val="ffffcc"/>
                </a:solidFill>
                <a:latin typeface="Tahoma"/>
              </a:rPr>
              <a:t>~ 1 mag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Langere periode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000">
                <a:solidFill>
                  <a:srgbClr val="ffffcc"/>
                </a:solidFill>
                <a:latin typeface="Tahoma"/>
              </a:rPr>
              <a:t>&gt; 0.4 d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Sterk asymmetrisch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RRc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1ste boventoon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Kleinere amplitude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000">
                <a:solidFill>
                  <a:srgbClr val="ffffcc"/>
                </a:solidFill>
                <a:latin typeface="Tahoma"/>
              </a:rPr>
              <a:t>~0.5 mag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Kortere periode</a:t>
            </a:r>
            <a:endParaRPr/>
          </a:p>
          <a:p>
            <a:pPr lvl="1">
              <a:lnSpc>
                <a:spcPct val="100000"/>
              </a:lnSpc>
              <a:buFont typeface="StarSymbol"/>
              <a:buChar char="l"/>
            </a:pPr>
            <a:r>
              <a:rPr lang="en-GB" sz="2200">
                <a:solidFill>
                  <a:srgbClr val="ffffcc"/>
                </a:solidFill>
                <a:latin typeface="Tahoma"/>
              </a:rPr>
              <a:t>Meer symmetrisch</a:t>
            </a:r>
            <a:endParaRPr/>
          </a:p>
        </p:txBody>
      </p:sp>
      <p:pic>
        <p:nvPicPr>
          <p:cNvPr descr="" id="97" name="Picture 1033"/>
          <p:cNvPicPr/>
          <p:nvPr/>
        </p:nvPicPr>
        <p:blipFill>
          <a:blip r:embed="rId1"/>
          <a:stretch>
            <a:fillRect/>
          </a:stretch>
        </p:blipFill>
        <p:spPr>
          <a:xfrm>
            <a:off x="4114800" y="1219320"/>
            <a:ext cx="4876200" cy="2742480"/>
          </a:xfrm>
          <a:prstGeom prst="rect">
            <a:avLst/>
          </a:prstGeom>
        </p:spPr>
      </p:pic>
      <p:pic>
        <p:nvPicPr>
          <p:cNvPr descr="" id="98" name="Picture 1034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0" y="3657600"/>
            <a:ext cx="4876200" cy="274248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00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61D101-01B1-4151-B181-2131D1C1518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685800" y="380880"/>
            <a:ext cx="7771680" cy="6087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Pulsaties in fundamentele mode</a:t>
            </a:r>
            <a:endParaRPr/>
          </a:p>
        </p:txBody>
      </p:sp>
      <p:sp>
        <p:nvSpPr>
          <p:cNvPr id="103" name="CustomShape 5"/>
          <p:cNvSpPr/>
          <p:nvPr/>
        </p:nvSpPr>
        <p:spPr>
          <a:xfrm>
            <a:off x="685800" y="1219320"/>
            <a:ext cx="4037760" cy="49521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Radiale/sferische pulsatie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Alle lagen in de ster bewegen in dezelfde richting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Geen “knopen” in de ster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Eigenlijk bewegen enkel de buitenste lagen</a:t>
            </a:r>
            <a:endParaRPr/>
          </a:p>
        </p:txBody>
      </p:sp>
      <p:pic>
        <p:nvPicPr>
          <p:cNvPr descr="" id="104" name="Picture 1030"/>
          <p:cNvPicPr/>
          <p:nvPr/>
        </p:nvPicPr>
        <p:blipFill>
          <a:blip r:embed="rId1"/>
          <a:stretch>
            <a:fillRect/>
          </a:stretch>
        </p:blipFill>
        <p:spPr>
          <a:xfrm>
            <a:off x="4662360" y="1766880"/>
            <a:ext cx="4404600" cy="4404600"/>
          </a:xfrm>
          <a:prstGeom prst="rect">
            <a:avLst/>
          </a:prstGeom>
        </p:spPr>
      </p:pic>
      <p:pic>
        <p:nvPicPr>
          <p:cNvPr descr="" id="105" name="Picture 1033"/>
          <p:cNvPicPr/>
          <p:nvPr/>
        </p:nvPicPr>
        <p:blipFill>
          <a:blip r:embed="rId2"/>
          <a:stretch>
            <a:fillRect/>
          </a:stretch>
        </p:blipFill>
        <p:spPr>
          <a:xfrm>
            <a:off x="1162800" y="4340160"/>
            <a:ext cx="3256200" cy="1831320"/>
          </a:xfrm>
          <a:prstGeom prst="rect">
            <a:avLst/>
          </a:prstGeom>
        </p:spPr>
      </p:pic>
      <p:pic>
        <p:nvPicPr>
          <p:cNvPr descr="" id="106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24480" y="127080"/>
            <a:ext cx="2133000" cy="159948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161B121-E1A1-41A1-B1B1-6151D151D12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09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10" name="CustomShape 4"/>
          <p:cNvSpPr/>
          <p:nvPr/>
        </p:nvSpPr>
        <p:spPr>
          <a:xfrm>
            <a:off x="685800" y="380880"/>
            <a:ext cx="7771680" cy="53280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Boventoon-pulsaties</a:t>
            </a:r>
            <a:endParaRPr/>
          </a:p>
        </p:txBody>
      </p:sp>
      <p:sp>
        <p:nvSpPr>
          <p:cNvPr id="111" name="CustomShape 5"/>
          <p:cNvSpPr/>
          <p:nvPr/>
        </p:nvSpPr>
        <p:spPr>
          <a:xfrm>
            <a:off x="685800" y="990720"/>
            <a:ext cx="4037760" cy="54093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Radiale pulsaties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Verschillende lagen kunnen in verschillende richtingen bewegen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Eén of meer “knopen” in de ster</a:t>
            </a:r>
            <a:endParaRPr/>
          </a:p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ahoma"/>
              </a:rPr>
              <a:t>    </a:t>
            </a:r>
            <a:r>
              <a:rPr lang="en-GB" sz="2400">
                <a:solidFill>
                  <a:srgbClr val="ffffcc"/>
                </a:solidFill>
                <a:latin typeface="Tahoma"/>
              </a:rPr>
              <a:t>(lagen die niet bewegen)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Voorbeeld 1ste boventoon</a:t>
            </a:r>
            <a:endParaRPr/>
          </a:p>
        </p:txBody>
      </p:sp>
      <p:pic>
        <p:nvPicPr>
          <p:cNvPr descr="" id="112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4648320" y="1843200"/>
            <a:ext cx="4404600" cy="4404600"/>
          </a:xfrm>
          <a:prstGeom prst="rect">
            <a:avLst/>
          </a:prstGeom>
        </p:spPr>
      </p:pic>
      <p:pic>
        <p:nvPicPr>
          <p:cNvPr descr="" id="113" name="Picture 1034"/>
          <p:cNvPicPr/>
          <p:nvPr/>
        </p:nvPicPr>
        <p:blipFill>
          <a:blip r:embed="rId2"/>
          <a:stretch>
            <a:fillRect/>
          </a:stretch>
        </p:blipFill>
        <p:spPr>
          <a:xfrm>
            <a:off x="1227600" y="4495680"/>
            <a:ext cx="3115080" cy="1751760"/>
          </a:xfrm>
          <a:prstGeom prst="rect">
            <a:avLst/>
          </a:prstGeom>
        </p:spPr>
      </p:pic>
      <p:pic>
        <p:nvPicPr>
          <p:cNvPr descr="" id="114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324480" y="152280"/>
            <a:ext cx="2133000" cy="159948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27560" y="228600"/>
            <a:ext cx="7771680" cy="76140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3de type: RRd</a:t>
            </a:r>
            <a:endParaRPr/>
          </a:p>
        </p:txBody>
      </p:sp>
      <p:sp>
        <p:nvSpPr>
          <p:cNvPr id="116" name="CustomShape 2"/>
          <p:cNvSpPr/>
          <p:nvPr/>
        </p:nvSpPr>
        <p:spPr>
          <a:xfrm>
            <a:off x="685800" y="1143000"/>
            <a:ext cx="8061840" cy="502848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Double-mode: combinatie van fundamentele en 1ste boventoon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10 jaar geleden: slechts 4 gekend in de Melkweg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Meeste waren gekend in bolhopen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Nu: 200-tal gekend, dankzij ASAS, NSVS, ...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OGLE: Veel meer in LMC (~1000) en SMC (~250)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Nog veel te ontdekken in de Melkweg?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18" name="CustomShape 4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17161B1-A181-4141-91D1-01B17171918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19" name="CustomShape 5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pic>
        <p:nvPicPr>
          <p:cNvPr descr="" id="1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5867280" y="4267080"/>
            <a:ext cx="2880000" cy="20520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111A101-3101-41B1-91A1-51C1518161A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23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24" name="CustomShape 4"/>
          <p:cNvSpPr/>
          <p:nvPr/>
        </p:nvSpPr>
        <p:spPr>
          <a:xfrm>
            <a:off x="685800" y="380880"/>
            <a:ext cx="7771680" cy="8373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Double-Mode pulsaties</a:t>
            </a:r>
            <a:endParaRPr/>
          </a:p>
        </p:txBody>
      </p:sp>
      <p:sp>
        <p:nvSpPr>
          <p:cNvPr id="125" name="CustomShape 5"/>
          <p:cNvSpPr/>
          <p:nvPr/>
        </p:nvSpPr>
        <p:spPr>
          <a:xfrm>
            <a:off x="685800" y="1676520"/>
            <a:ext cx="3961800" cy="4494960"/>
          </a:xfrm>
          <a:prstGeom prst="rect">
            <a:avLst/>
          </a:prstGeom>
        </p:spPr>
        <p:txBody>
          <a:bodyPr bIns="46080" lIns="92160" rIns="92160" tIns="46080"/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Two stabiele radiale pulsatie-modes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+ Lineaire combinaties van die 2 modes</a:t>
            </a:r>
            <a:endParaRPr/>
          </a:p>
          <a:p>
            <a:pPr>
              <a:lnSpc>
                <a:spcPct val="100000"/>
              </a:lnSpc>
              <a:buFont typeface="StarSymbol"/>
              <a:buChar char="l"/>
            </a:pPr>
            <a:r>
              <a:rPr lang="en-GB" sz="2400">
                <a:solidFill>
                  <a:srgbClr val="ffffcc"/>
                </a:solidFill>
                <a:latin typeface="Tahoma"/>
              </a:rPr>
              <a:t>Belangrijke objecten voor pulsatietheorieën (de 2 modes kunnen slechts in beperkt aantal gevallen samen voorkomen)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6" name="Picture 1028"/>
          <p:cNvPicPr/>
          <p:nvPr/>
        </p:nvPicPr>
        <p:blipFill>
          <a:blip r:embed="rId1"/>
          <a:stretch>
            <a:fillRect/>
          </a:stretch>
        </p:blipFill>
        <p:spPr>
          <a:xfrm>
            <a:off x="4586400" y="1828800"/>
            <a:ext cx="4404600" cy="4404600"/>
          </a:xfrm>
          <a:prstGeom prst="rect">
            <a:avLst/>
          </a:prstGeom>
        </p:spPr>
      </p:pic>
      <p:pic>
        <p:nvPicPr>
          <p:cNvPr descr="" id="12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400800" y="152280"/>
            <a:ext cx="2133000" cy="159948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Hove, 15 juni 2013</a:t>
            </a: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2171C191-61A1-4101-B151-B161B12141F1}" type="slidenum">
              <a:rPr lang="en-GB" sz="2400">
                <a:solidFill>
                  <a:srgbClr val="ffffcc"/>
                </a:solidFill>
                <a:latin typeface="Times New Roman"/>
              </a:rPr>
              <a:t>&lt;getal&gt;</a:t>
            </a:fld>
            <a:endParaRPr/>
          </a:p>
        </p:txBody>
      </p:sp>
      <p:sp>
        <p:nvSpPr>
          <p:cNvPr id="130" name="CustomShape 3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en-GB" sz="2400">
                <a:solidFill>
                  <a:srgbClr val="ffffcc"/>
                </a:solidFill>
                <a:latin typeface="Times New Roman"/>
              </a:rPr>
              <a:t>VVS Werkgroep Veranderlijke Sterren</a:t>
            </a:r>
            <a:endParaRPr/>
          </a:p>
        </p:txBody>
      </p:sp>
      <p:sp>
        <p:nvSpPr>
          <p:cNvPr id="131" name="CustomShape 4"/>
          <p:cNvSpPr/>
          <p:nvPr/>
        </p:nvSpPr>
        <p:spPr>
          <a:xfrm>
            <a:off x="685800" y="380880"/>
            <a:ext cx="7771680" cy="837360"/>
          </a:xfrm>
          <a:prstGeom prst="rect">
            <a:avLst/>
          </a:prstGeom>
        </p:spPr>
        <p:txBody>
          <a:bodyPr anchor="b" bIns="46080" lIns="92160" rIns="92160" tIns="4608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cc66"/>
                </a:solidFill>
                <a:latin typeface="Tahoma"/>
              </a:rPr>
              <a:t>RRd: Lichtcurve</a:t>
            </a:r>
            <a:endParaRPr/>
          </a:p>
        </p:txBody>
      </p:sp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13480" y="1600200"/>
            <a:ext cx="8777520" cy="457128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